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sldIdLst>
    <p:sldId id="340" r:id="rId5"/>
    <p:sldId id="341" r:id="rId6"/>
    <p:sldId id="342" r:id="rId7"/>
    <p:sldId id="344" r:id="rId8"/>
    <p:sldId id="348" r:id="rId9"/>
    <p:sldId id="346" r:id="rId10"/>
    <p:sldId id="347" r:id="rId11"/>
    <p:sldId id="345" r:id="rId12"/>
    <p:sldId id="264" r:id="rId13"/>
    <p:sldId id="350" r:id="rId14"/>
    <p:sldId id="354" r:id="rId15"/>
    <p:sldId id="351" r:id="rId16"/>
    <p:sldId id="352" r:id="rId17"/>
    <p:sldId id="353" r:id="rId18"/>
    <p:sldId id="256" r:id="rId19"/>
    <p:sldId id="359" r:id="rId20"/>
    <p:sldId id="360" r:id="rId21"/>
    <p:sldId id="361" r:id="rId22"/>
    <p:sldId id="257" r:id="rId23"/>
    <p:sldId id="258" r:id="rId24"/>
    <p:sldId id="259" r:id="rId25"/>
    <p:sldId id="261" r:id="rId26"/>
    <p:sldId id="262" r:id="rId27"/>
    <p:sldId id="263" r:id="rId28"/>
    <p:sldId id="355" r:id="rId29"/>
    <p:sldId id="268" r:id="rId30"/>
    <p:sldId id="269" r:id="rId31"/>
    <p:sldId id="270" r:id="rId32"/>
    <p:sldId id="271" r:id="rId33"/>
    <p:sldId id="272" r:id="rId34"/>
    <p:sldId id="273" r:id="rId35"/>
    <p:sldId id="358" r:id="rId36"/>
    <p:sldId id="277" r:id="rId37"/>
    <p:sldId id="279" r:id="rId38"/>
    <p:sldId id="282" r:id="rId39"/>
    <p:sldId id="283" r:id="rId40"/>
    <p:sldId id="285" r:id="rId41"/>
    <p:sldId id="274" r:id="rId42"/>
    <p:sldId id="275" r:id="rId43"/>
    <p:sldId id="276" r:id="rId44"/>
    <p:sldId id="356" r:id="rId45"/>
    <p:sldId id="357" r:id="rId46"/>
    <p:sldId id="266" r:id="rId47"/>
    <p:sldId id="308" r:id="rId48"/>
    <p:sldId id="309" r:id="rId49"/>
    <p:sldId id="310" r:id="rId50"/>
    <p:sldId id="311" r:id="rId51"/>
    <p:sldId id="312" r:id="rId52"/>
    <p:sldId id="314" r:id="rId53"/>
    <p:sldId id="313" r:id="rId54"/>
    <p:sldId id="315" r:id="rId55"/>
    <p:sldId id="316" r:id="rId56"/>
    <p:sldId id="317" r:id="rId57"/>
    <p:sldId id="318" r:id="rId58"/>
    <p:sldId id="320" r:id="rId59"/>
    <p:sldId id="321" r:id="rId60"/>
    <p:sldId id="322" r:id="rId61"/>
    <p:sldId id="324" r:id="rId62"/>
    <p:sldId id="319" r:id="rId63"/>
    <p:sldId id="323"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7BB3"/>
    <a:srgbClr val="2B0165"/>
    <a:srgbClr val="0070C0"/>
    <a:srgbClr val="E88B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0510B8-7CDF-4DBA-AE8D-5BB476866FB5}" v="25" dt="2021-06-03T02:46:44.6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82" autoAdjust="0"/>
    <p:restoredTop sz="94619" autoAdjust="0"/>
  </p:normalViewPr>
  <p:slideViewPr>
    <p:cSldViewPr snapToGrid="0">
      <p:cViewPr varScale="1">
        <p:scale>
          <a:sx n="73" d="100"/>
          <a:sy n="73" d="100"/>
        </p:scale>
        <p:origin x="3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6F590F-E88D-4514-81D4-8813280D4A60}"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61EAA7A8-E428-429A-98EC-61FB20DD96A8}">
      <dgm:prSet/>
      <dgm:spPr/>
      <dgm:t>
        <a:bodyPr/>
        <a:lstStyle/>
        <a:p>
          <a:r>
            <a:rPr lang="en-GB"/>
            <a:t>1: Client from browser send HTTP request (with POST/GET variables)</a:t>
          </a:r>
          <a:endParaRPr lang="en-US"/>
        </a:p>
      </dgm:t>
    </dgm:pt>
    <dgm:pt modelId="{CF443A0A-BEAC-41DF-8E18-DE4ADE0ED0B1}" type="parTrans" cxnId="{81D91B0B-5569-49A1-9242-EA84BC3F5A89}">
      <dgm:prSet/>
      <dgm:spPr/>
      <dgm:t>
        <a:bodyPr/>
        <a:lstStyle/>
        <a:p>
          <a:endParaRPr lang="en-US"/>
        </a:p>
      </dgm:t>
    </dgm:pt>
    <dgm:pt modelId="{A326FE14-75AB-4D51-B1A5-785BF0D417FB}" type="sibTrans" cxnId="{81D91B0B-5569-49A1-9242-EA84BC3F5A89}">
      <dgm:prSet/>
      <dgm:spPr/>
      <dgm:t>
        <a:bodyPr/>
        <a:lstStyle/>
        <a:p>
          <a:endParaRPr lang="en-US"/>
        </a:p>
      </dgm:t>
    </dgm:pt>
    <dgm:pt modelId="{C5155A3D-181A-47A9-9E2E-D695CFF3FE8D}">
      <dgm:prSet/>
      <dgm:spPr/>
      <dgm:t>
        <a:bodyPr/>
        <a:lstStyle/>
        <a:p>
          <a:r>
            <a:rPr lang="en-GB"/>
            <a:t>2: Apache recognizes that a PHP script is requested and sends the request to PHP module</a:t>
          </a:r>
          <a:endParaRPr lang="en-US"/>
        </a:p>
      </dgm:t>
    </dgm:pt>
    <dgm:pt modelId="{689B65D5-B37D-4392-A51B-A75FC0DBC708}" type="parTrans" cxnId="{89049CC7-79F0-4153-BBB4-99B18D9CDB91}">
      <dgm:prSet/>
      <dgm:spPr/>
      <dgm:t>
        <a:bodyPr/>
        <a:lstStyle/>
        <a:p>
          <a:endParaRPr lang="en-US"/>
        </a:p>
      </dgm:t>
    </dgm:pt>
    <dgm:pt modelId="{D3AA5AA6-3871-4D27-BFD4-ABAEF3AB14C0}" type="sibTrans" cxnId="{89049CC7-79F0-4153-BBB4-99B18D9CDB91}">
      <dgm:prSet/>
      <dgm:spPr/>
      <dgm:t>
        <a:bodyPr/>
        <a:lstStyle/>
        <a:p>
          <a:endParaRPr lang="en-US"/>
        </a:p>
      </dgm:t>
    </dgm:pt>
    <dgm:pt modelId="{FA1B618F-D8FA-40E2-877C-CD74CFE9C591}">
      <dgm:prSet/>
      <dgm:spPr/>
      <dgm:t>
        <a:bodyPr/>
        <a:lstStyle/>
        <a:p>
          <a:r>
            <a:rPr lang="en-GB" dirty="0"/>
            <a:t>3: PHP interpreter executes PHP script, collects script output and sends it back</a:t>
          </a:r>
          <a:endParaRPr lang="en-US" dirty="0"/>
        </a:p>
      </dgm:t>
    </dgm:pt>
    <dgm:pt modelId="{58CC522E-46C1-4666-B57F-FFE629E866EF}" type="parTrans" cxnId="{E1E2A493-053E-4B92-9BC0-3F090CF1A8F8}">
      <dgm:prSet/>
      <dgm:spPr/>
      <dgm:t>
        <a:bodyPr/>
        <a:lstStyle/>
        <a:p>
          <a:endParaRPr lang="en-US"/>
        </a:p>
      </dgm:t>
    </dgm:pt>
    <dgm:pt modelId="{9437B472-0F0F-4818-8DFE-CAE57CBCA124}" type="sibTrans" cxnId="{E1E2A493-053E-4B92-9BC0-3F090CF1A8F8}">
      <dgm:prSet/>
      <dgm:spPr/>
      <dgm:t>
        <a:bodyPr/>
        <a:lstStyle/>
        <a:p>
          <a:endParaRPr lang="en-US"/>
        </a:p>
      </dgm:t>
    </dgm:pt>
    <dgm:pt modelId="{16AC7FBD-A41B-4BA6-91CB-30BC050E729A}">
      <dgm:prSet/>
      <dgm:spPr/>
      <dgm:t>
        <a:bodyPr/>
        <a:lstStyle/>
        <a:p>
          <a:r>
            <a:rPr lang="en-GB"/>
            <a:t>4: Apache replies to client using the PHP script output as HTML output </a:t>
          </a:r>
          <a:endParaRPr lang="en-US"/>
        </a:p>
      </dgm:t>
    </dgm:pt>
    <dgm:pt modelId="{F3374B64-B99C-4F57-A82B-2FED87FCDE87}" type="parTrans" cxnId="{DDE95BFC-7D9F-4E48-8FDF-00270B1A8805}">
      <dgm:prSet/>
      <dgm:spPr/>
      <dgm:t>
        <a:bodyPr/>
        <a:lstStyle/>
        <a:p>
          <a:endParaRPr lang="en-US"/>
        </a:p>
      </dgm:t>
    </dgm:pt>
    <dgm:pt modelId="{875EB920-BE47-4884-B0CE-382EE6FADEC5}" type="sibTrans" cxnId="{DDE95BFC-7D9F-4E48-8FDF-00270B1A8805}">
      <dgm:prSet/>
      <dgm:spPr/>
      <dgm:t>
        <a:bodyPr/>
        <a:lstStyle/>
        <a:p>
          <a:endParaRPr lang="en-US"/>
        </a:p>
      </dgm:t>
    </dgm:pt>
    <dgm:pt modelId="{3B057922-366A-46E0-A3BB-5EC0ECCDC1D5}" type="pres">
      <dgm:prSet presAssocID="{466F590F-E88D-4514-81D4-8813280D4A60}" presName="hierChild1" presStyleCnt="0">
        <dgm:presLayoutVars>
          <dgm:chPref val="1"/>
          <dgm:dir/>
          <dgm:animOne val="branch"/>
          <dgm:animLvl val="lvl"/>
          <dgm:resizeHandles/>
        </dgm:presLayoutVars>
      </dgm:prSet>
      <dgm:spPr/>
    </dgm:pt>
    <dgm:pt modelId="{26F811FC-ED6B-449D-99BF-E464ECFDF7AC}" type="pres">
      <dgm:prSet presAssocID="{61EAA7A8-E428-429A-98EC-61FB20DD96A8}" presName="hierRoot1" presStyleCnt="0"/>
      <dgm:spPr/>
    </dgm:pt>
    <dgm:pt modelId="{EAE2AD5A-2BF5-4AC5-B747-301841A1196C}" type="pres">
      <dgm:prSet presAssocID="{61EAA7A8-E428-429A-98EC-61FB20DD96A8}" presName="composite" presStyleCnt="0"/>
      <dgm:spPr/>
    </dgm:pt>
    <dgm:pt modelId="{F34EE3F0-0425-445C-B8F3-430372425BAC}" type="pres">
      <dgm:prSet presAssocID="{61EAA7A8-E428-429A-98EC-61FB20DD96A8}" presName="background" presStyleLbl="node0" presStyleIdx="0" presStyleCnt="4"/>
      <dgm:spPr/>
    </dgm:pt>
    <dgm:pt modelId="{B2AEBA1D-CBC0-4CC8-9797-48E143D85D4D}" type="pres">
      <dgm:prSet presAssocID="{61EAA7A8-E428-429A-98EC-61FB20DD96A8}" presName="text" presStyleLbl="fgAcc0" presStyleIdx="0" presStyleCnt="4">
        <dgm:presLayoutVars>
          <dgm:chPref val="3"/>
        </dgm:presLayoutVars>
      </dgm:prSet>
      <dgm:spPr/>
    </dgm:pt>
    <dgm:pt modelId="{C8732EE2-9D59-453E-BB9E-CB00D753D49D}" type="pres">
      <dgm:prSet presAssocID="{61EAA7A8-E428-429A-98EC-61FB20DD96A8}" presName="hierChild2" presStyleCnt="0"/>
      <dgm:spPr/>
    </dgm:pt>
    <dgm:pt modelId="{6C594519-1363-4E81-8D07-B710AD5FFDED}" type="pres">
      <dgm:prSet presAssocID="{C5155A3D-181A-47A9-9E2E-D695CFF3FE8D}" presName="hierRoot1" presStyleCnt="0"/>
      <dgm:spPr/>
    </dgm:pt>
    <dgm:pt modelId="{8FF0B201-78E9-4CB7-89D4-558AE06F0AF1}" type="pres">
      <dgm:prSet presAssocID="{C5155A3D-181A-47A9-9E2E-D695CFF3FE8D}" presName="composite" presStyleCnt="0"/>
      <dgm:spPr/>
    </dgm:pt>
    <dgm:pt modelId="{4BE5035F-135A-4357-AC0F-75CC2C016D30}" type="pres">
      <dgm:prSet presAssocID="{C5155A3D-181A-47A9-9E2E-D695CFF3FE8D}" presName="background" presStyleLbl="node0" presStyleIdx="1" presStyleCnt="4"/>
      <dgm:spPr/>
    </dgm:pt>
    <dgm:pt modelId="{CCBA1176-194E-48EC-8F20-41D0BDA765CF}" type="pres">
      <dgm:prSet presAssocID="{C5155A3D-181A-47A9-9E2E-D695CFF3FE8D}" presName="text" presStyleLbl="fgAcc0" presStyleIdx="1" presStyleCnt="4">
        <dgm:presLayoutVars>
          <dgm:chPref val="3"/>
        </dgm:presLayoutVars>
      </dgm:prSet>
      <dgm:spPr/>
    </dgm:pt>
    <dgm:pt modelId="{5F1010D0-9DA7-40A5-822D-EE710CA012BC}" type="pres">
      <dgm:prSet presAssocID="{C5155A3D-181A-47A9-9E2E-D695CFF3FE8D}" presName="hierChild2" presStyleCnt="0"/>
      <dgm:spPr/>
    </dgm:pt>
    <dgm:pt modelId="{B0338060-E01D-4096-BB43-AF4B061F55E8}" type="pres">
      <dgm:prSet presAssocID="{FA1B618F-D8FA-40E2-877C-CD74CFE9C591}" presName="hierRoot1" presStyleCnt="0"/>
      <dgm:spPr/>
    </dgm:pt>
    <dgm:pt modelId="{11EA5F31-8474-4C3B-90F2-6F0684AD0E9A}" type="pres">
      <dgm:prSet presAssocID="{FA1B618F-D8FA-40E2-877C-CD74CFE9C591}" presName="composite" presStyleCnt="0"/>
      <dgm:spPr/>
    </dgm:pt>
    <dgm:pt modelId="{CEE09DC8-D61D-43FE-8E62-176878150B5B}" type="pres">
      <dgm:prSet presAssocID="{FA1B618F-D8FA-40E2-877C-CD74CFE9C591}" presName="background" presStyleLbl="node0" presStyleIdx="2" presStyleCnt="4"/>
      <dgm:spPr/>
    </dgm:pt>
    <dgm:pt modelId="{228F2239-ADD5-4CE7-9391-1FB4BC546B83}" type="pres">
      <dgm:prSet presAssocID="{FA1B618F-D8FA-40E2-877C-CD74CFE9C591}" presName="text" presStyleLbl="fgAcc0" presStyleIdx="2" presStyleCnt="4">
        <dgm:presLayoutVars>
          <dgm:chPref val="3"/>
        </dgm:presLayoutVars>
      </dgm:prSet>
      <dgm:spPr/>
    </dgm:pt>
    <dgm:pt modelId="{112020FF-1583-44C2-9CD2-B94BEED56409}" type="pres">
      <dgm:prSet presAssocID="{FA1B618F-D8FA-40E2-877C-CD74CFE9C591}" presName="hierChild2" presStyleCnt="0"/>
      <dgm:spPr/>
    </dgm:pt>
    <dgm:pt modelId="{B7C48482-2E87-4E41-BABB-52099BD20D66}" type="pres">
      <dgm:prSet presAssocID="{16AC7FBD-A41B-4BA6-91CB-30BC050E729A}" presName="hierRoot1" presStyleCnt="0"/>
      <dgm:spPr/>
    </dgm:pt>
    <dgm:pt modelId="{93DF65A7-E38A-4854-8E69-B0DE7778ABE4}" type="pres">
      <dgm:prSet presAssocID="{16AC7FBD-A41B-4BA6-91CB-30BC050E729A}" presName="composite" presStyleCnt="0"/>
      <dgm:spPr/>
    </dgm:pt>
    <dgm:pt modelId="{67F83D6A-421D-4204-9099-708E1F93B6C4}" type="pres">
      <dgm:prSet presAssocID="{16AC7FBD-A41B-4BA6-91CB-30BC050E729A}" presName="background" presStyleLbl="node0" presStyleIdx="3" presStyleCnt="4"/>
      <dgm:spPr/>
    </dgm:pt>
    <dgm:pt modelId="{B30F0336-95A3-4013-995E-1582D2EDAA96}" type="pres">
      <dgm:prSet presAssocID="{16AC7FBD-A41B-4BA6-91CB-30BC050E729A}" presName="text" presStyleLbl="fgAcc0" presStyleIdx="3" presStyleCnt="4">
        <dgm:presLayoutVars>
          <dgm:chPref val="3"/>
        </dgm:presLayoutVars>
      </dgm:prSet>
      <dgm:spPr/>
    </dgm:pt>
    <dgm:pt modelId="{382BB1D9-033B-416B-AB29-116311381F30}" type="pres">
      <dgm:prSet presAssocID="{16AC7FBD-A41B-4BA6-91CB-30BC050E729A}" presName="hierChild2" presStyleCnt="0"/>
      <dgm:spPr/>
    </dgm:pt>
  </dgm:ptLst>
  <dgm:cxnLst>
    <dgm:cxn modelId="{81D91B0B-5569-49A1-9242-EA84BC3F5A89}" srcId="{466F590F-E88D-4514-81D4-8813280D4A60}" destId="{61EAA7A8-E428-429A-98EC-61FB20DD96A8}" srcOrd="0" destOrd="0" parTransId="{CF443A0A-BEAC-41DF-8E18-DE4ADE0ED0B1}" sibTransId="{A326FE14-75AB-4D51-B1A5-785BF0D417FB}"/>
    <dgm:cxn modelId="{DD39CB3F-ADC1-4938-B577-39A6B6A593BA}" type="presOf" srcId="{466F590F-E88D-4514-81D4-8813280D4A60}" destId="{3B057922-366A-46E0-A3BB-5EC0ECCDC1D5}" srcOrd="0" destOrd="0" presId="urn:microsoft.com/office/officeart/2005/8/layout/hierarchy1"/>
    <dgm:cxn modelId="{1193935B-D696-41BD-A9F7-7ADC655001AC}" type="presOf" srcId="{FA1B618F-D8FA-40E2-877C-CD74CFE9C591}" destId="{228F2239-ADD5-4CE7-9391-1FB4BC546B83}" srcOrd="0" destOrd="0" presId="urn:microsoft.com/office/officeart/2005/8/layout/hierarchy1"/>
    <dgm:cxn modelId="{E1E2A493-053E-4B92-9BC0-3F090CF1A8F8}" srcId="{466F590F-E88D-4514-81D4-8813280D4A60}" destId="{FA1B618F-D8FA-40E2-877C-CD74CFE9C591}" srcOrd="2" destOrd="0" parTransId="{58CC522E-46C1-4666-B57F-FFE629E866EF}" sibTransId="{9437B472-0F0F-4818-8DFE-CAE57CBCA124}"/>
    <dgm:cxn modelId="{5AACEDC3-D9FB-4263-A98D-2261283AC661}" type="presOf" srcId="{61EAA7A8-E428-429A-98EC-61FB20DD96A8}" destId="{B2AEBA1D-CBC0-4CC8-9797-48E143D85D4D}" srcOrd="0" destOrd="0" presId="urn:microsoft.com/office/officeart/2005/8/layout/hierarchy1"/>
    <dgm:cxn modelId="{89049CC7-79F0-4153-BBB4-99B18D9CDB91}" srcId="{466F590F-E88D-4514-81D4-8813280D4A60}" destId="{C5155A3D-181A-47A9-9E2E-D695CFF3FE8D}" srcOrd="1" destOrd="0" parTransId="{689B65D5-B37D-4392-A51B-A75FC0DBC708}" sibTransId="{D3AA5AA6-3871-4D27-BFD4-ABAEF3AB14C0}"/>
    <dgm:cxn modelId="{DC22DFE6-EDAC-48DF-AF76-50751F34BBDC}" type="presOf" srcId="{16AC7FBD-A41B-4BA6-91CB-30BC050E729A}" destId="{B30F0336-95A3-4013-995E-1582D2EDAA96}" srcOrd="0" destOrd="0" presId="urn:microsoft.com/office/officeart/2005/8/layout/hierarchy1"/>
    <dgm:cxn modelId="{871F68F8-B47C-4158-851F-1F3CDBF9F0A4}" type="presOf" srcId="{C5155A3D-181A-47A9-9E2E-D695CFF3FE8D}" destId="{CCBA1176-194E-48EC-8F20-41D0BDA765CF}" srcOrd="0" destOrd="0" presId="urn:microsoft.com/office/officeart/2005/8/layout/hierarchy1"/>
    <dgm:cxn modelId="{DDE95BFC-7D9F-4E48-8FDF-00270B1A8805}" srcId="{466F590F-E88D-4514-81D4-8813280D4A60}" destId="{16AC7FBD-A41B-4BA6-91CB-30BC050E729A}" srcOrd="3" destOrd="0" parTransId="{F3374B64-B99C-4F57-A82B-2FED87FCDE87}" sibTransId="{875EB920-BE47-4884-B0CE-382EE6FADEC5}"/>
    <dgm:cxn modelId="{96294604-3F01-4CAE-B4AF-49C47D2BCC7A}" type="presParOf" srcId="{3B057922-366A-46E0-A3BB-5EC0ECCDC1D5}" destId="{26F811FC-ED6B-449D-99BF-E464ECFDF7AC}" srcOrd="0" destOrd="0" presId="urn:microsoft.com/office/officeart/2005/8/layout/hierarchy1"/>
    <dgm:cxn modelId="{CDFCEB48-11E5-4A57-B410-A44D83228C27}" type="presParOf" srcId="{26F811FC-ED6B-449D-99BF-E464ECFDF7AC}" destId="{EAE2AD5A-2BF5-4AC5-B747-301841A1196C}" srcOrd="0" destOrd="0" presId="urn:microsoft.com/office/officeart/2005/8/layout/hierarchy1"/>
    <dgm:cxn modelId="{512306D7-C13C-4EAE-87B0-8A3C26421260}" type="presParOf" srcId="{EAE2AD5A-2BF5-4AC5-B747-301841A1196C}" destId="{F34EE3F0-0425-445C-B8F3-430372425BAC}" srcOrd="0" destOrd="0" presId="urn:microsoft.com/office/officeart/2005/8/layout/hierarchy1"/>
    <dgm:cxn modelId="{D13D7D44-F482-4B49-B810-7E088B1B455F}" type="presParOf" srcId="{EAE2AD5A-2BF5-4AC5-B747-301841A1196C}" destId="{B2AEBA1D-CBC0-4CC8-9797-48E143D85D4D}" srcOrd="1" destOrd="0" presId="urn:microsoft.com/office/officeart/2005/8/layout/hierarchy1"/>
    <dgm:cxn modelId="{80C088AF-B4F0-499E-843E-2C80BD8F9F87}" type="presParOf" srcId="{26F811FC-ED6B-449D-99BF-E464ECFDF7AC}" destId="{C8732EE2-9D59-453E-BB9E-CB00D753D49D}" srcOrd="1" destOrd="0" presId="urn:microsoft.com/office/officeart/2005/8/layout/hierarchy1"/>
    <dgm:cxn modelId="{D261950E-DB52-4447-ACD7-FA45BE359567}" type="presParOf" srcId="{3B057922-366A-46E0-A3BB-5EC0ECCDC1D5}" destId="{6C594519-1363-4E81-8D07-B710AD5FFDED}" srcOrd="1" destOrd="0" presId="urn:microsoft.com/office/officeart/2005/8/layout/hierarchy1"/>
    <dgm:cxn modelId="{E9CB197F-A431-4797-AE5A-FFF2B0CEEBAC}" type="presParOf" srcId="{6C594519-1363-4E81-8D07-B710AD5FFDED}" destId="{8FF0B201-78E9-4CB7-89D4-558AE06F0AF1}" srcOrd="0" destOrd="0" presId="urn:microsoft.com/office/officeart/2005/8/layout/hierarchy1"/>
    <dgm:cxn modelId="{25EACE8D-02E0-4FC1-9BDA-28AC281D334F}" type="presParOf" srcId="{8FF0B201-78E9-4CB7-89D4-558AE06F0AF1}" destId="{4BE5035F-135A-4357-AC0F-75CC2C016D30}" srcOrd="0" destOrd="0" presId="urn:microsoft.com/office/officeart/2005/8/layout/hierarchy1"/>
    <dgm:cxn modelId="{D01EF9A4-FC6F-457B-A897-1D7BB5E0A050}" type="presParOf" srcId="{8FF0B201-78E9-4CB7-89D4-558AE06F0AF1}" destId="{CCBA1176-194E-48EC-8F20-41D0BDA765CF}" srcOrd="1" destOrd="0" presId="urn:microsoft.com/office/officeart/2005/8/layout/hierarchy1"/>
    <dgm:cxn modelId="{3E141E65-235E-41B3-9830-A3E36D26C174}" type="presParOf" srcId="{6C594519-1363-4E81-8D07-B710AD5FFDED}" destId="{5F1010D0-9DA7-40A5-822D-EE710CA012BC}" srcOrd="1" destOrd="0" presId="urn:microsoft.com/office/officeart/2005/8/layout/hierarchy1"/>
    <dgm:cxn modelId="{E7C36A6C-4334-4C8A-96F9-A2D75CAD0987}" type="presParOf" srcId="{3B057922-366A-46E0-A3BB-5EC0ECCDC1D5}" destId="{B0338060-E01D-4096-BB43-AF4B061F55E8}" srcOrd="2" destOrd="0" presId="urn:microsoft.com/office/officeart/2005/8/layout/hierarchy1"/>
    <dgm:cxn modelId="{22BA6753-EB0B-42DC-8FAE-18B6A24C11D2}" type="presParOf" srcId="{B0338060-E01D-4096-BB43-AF4B061F55E8}" destId="{11EA5F31-8474-4C3B-90F2-6F0684AD0E9A}" srcOrd="0" destOrd="0" presId="urn:microsoft.com/office/officeart/2005/8/layout/hierarchy1"/>
    <dgm:cxn modelId="{A8D893D9-6CA9-42B3-A0B4-66F4CDACC330}" type="presParOf" srcId="{11EA5F31-8474-4C3B-90F2-6F0684AD0E9A}" destId="{CEE09DC8-D61D-43FE-8E62-176878150B5B}" srcOrd="0" destOrd="0" presId="urn:microsoft.com/office/officeart/2005/8/layout/hierarchy1"/>
    <dgm:cxn modelId="{AEAF9782-245A-4511-858A-E4A43D369F1E}" type="presParOf" srcId="{11EA5F31-8474-4C3B-90F2-6F0684AD0E9A}" destId="{228F2239-ADD5-4CE7-9391-1FB4BC546B83}" srcOrd="1" destOrd="0" presId="urn:microsoft.com/office/officeart/2005/8/layout/hierarchy1"/>
    <dgm:cxn modelId="{D8CF9474-BD21-4001-A334-0728B1852306}" type="presParOf" srcId="{B0338060-E01D-4096-BB43-AF4B061F55E8}" destId="{112020FF-1583-44C2-9CD2-B94BEED56409}" srcOrd="1" destOrd="0" presId="urn:microsoft.com/office/officeart/2005/8/layout/hierarchy1"/>
    <dgm:cxn modelId="{A0A1E977-B671-4362-9A72-2C48C8C7BC0D}" type="presParOf" srcId="{3B057922-366A-46E0-A3BB-5EC0ECCDC1D5}" destId="{B7C48482-2E87-4E41-BABB-52099BD20D66}" srcOrd="3" destOrd="0" presId="urn:microsoft.com/office/officeart/2005/8/layout/hierarchy1"/>
    <dgm:cxn modelId="{EC61AC00-A38B-4048-BDB3-E23B3603937E}" type="presParOf" srcId="{B7C48482-2E87-4E41-BABB-52099BD20D66}" destId="{93DF65A7-E38A-4854-8E69-B0DE7778ABE4}" srcOrd="0" destOrd="0" presId="urn:microsoft.com/office/officeart/2005/8/layout/hierarchy1"/>
    <dgm:cxn modelId="{4A1E4899-0755-4ECC-AD9A-18AD8AAD09FC}" type="presParOf" srcId="{93DF65A7-E38A-4854-8E69-B0DE7778ABE4}" destId="{67F83D6A-421D-4204-9099-708E1F93B6C4}" srcOrd="0" destOrd="0" presId="urn:microsoft.com/office/officeart/2005/8/layout/hierarchy1"/>
    <dgm:cxn modelId="{F9A235D3-01BF-4DB8-B91E-78AFA0C36813}" type="presParOf" srcId="{93DF65A7-E38A-4854-8E69-B0DE7778ABE4}" destId="{B30F0336-95A3-4013-995E-1582D2EDAA96}" srcOrd="1" destOrd="0" presId="urn:microsoft.com/office/officeart/2005/8/layout/hierarchy1"/>
    <dgm:cxn modelId="{0BB76AD8-16F3-4908-898D-431509EBC3E2}" type="presParOf" srcId="{B7C48482-2E87-4E41-BABB-52099BD20D66}" destId="{382BB1D9-033B-416B-AB29-116311381F3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EE3F0-0425-445C-B8F3-430372425BAC}">
      <dsp:nvSpPr>
        <dsp:cNvPr id="0" name=""/>
        <dsp:cNvSpPr/>
      </dsp:nvSpPr>
      <dsp:spPr>
        <a:xfrm>
          <a:off x="3103" y="287587"/>
          <a:ext cx="2215655" cy="14069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AEBA1D-CBC0-4CC8-9797-48E143D85D4D}">
      <dsp:nvSpPr>
        <dsp:cNvPr id="0" name=""/>
        <dsp:cNvSpPr/>
      </dsp:nvSpPr>
      <dsp:spPr>
        <a:xfrm>
          <a:off x="249287" y="521462"/>
          <a:ext cx="2215655" cy="14069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1: Client from browser send HTTP request (with POST/GET variables)</a:t>
          </a:r>
          <a:endParaRPr lang="en-US" sz="1700" kern="1200"/>
        </a:p>
      </dsp:txBody>
      <dsp:txXfrm>
        <a:off x="290495" y="562670"/>
        <a:ext cx="2133239" cy="1324525"/>
      </dsp:txXfrm>
    </dsp:sp>
    <dsp:sp modelId="{4BE5035F-135A-4357-AC0F-75CC2C016D30}">
      <dsp:nvSpPr>
        <dsp:cNvPr id="0" name=""/>
        <dsp:cNvSpPr/>
      </dsp:nvSpPr>
      <dsp:spPr>
        <a:xfrm>
          <a:off x="2711127" y="287587"/>
          <a:ext cx="2215655" cy="14069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BA1176-194E-48EC-8F20-41D0BDA765CF}">
      <dsp:nvSpPr>
        <dsp:cNvPr id="0" name=""/>
        <dsp:cNvSpPr/>
      </dsp:nvSpPr>
      <dsp:spPr>
        <a:xfrm>
          <a:off x="2957311" y="521462"/>
          <a:ext cx="2215655" cy="14069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2: Apache recognizes that a PHP script is requested and sends the request to PHP module</a:t>
          </a:r>
          <a:endParaRPr lang="en-US" sz="1700" kern="1200"/>
        </a:p>
      </dsp:txBody>
      <dsp:txXfrm>
        <a:off x="2998519" y="562670"/>
        <a:ext cx="2133239" cy="1324525"/>
      </dsp:txXfrm>
    </dsp:sp>
    <dsp:sp modelId="{CEE09DC8-D61D-43FE-8E62-176878150B5B}">
      <dsp:nvSpPr>
        <dsp:cNvPr id="0" name=""/>
        <dsp:cNvSpPr/>
      </dsp:nvSpPr>
      <dsp:spPr>
        <a:xfrm>
          <a:off x="5419150" y="287587"/>
          <a:ext cx="2215655" cy="14069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8F2239-ADD5-4CE7-9391-1FB4BC546B83}">
      <dsp:nvSpPr>
        <dsp:cNvPr id="0" name=""/>
        <dsp:cNvSpPr/>
      </dsp:nvSpPr>
      <dsp:spPr>
        <a:xfrm>
          <a:off x="5665334" y="521462"/>
          <a:ext cx="2215655" cy="14069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3: PHP interpreter executes PHP script, collects script output and sends it back</a:t>
          </a:r>
          <a:endParaRPr lang="en-US" sz="1700" kern="1200" dirty="0"/>
        </a:p>
      </dsp:txBody>
      <dsp:txXfrm>
        <a:off x="5706542" y="562670"/>
        <a:ext cx="2133239" cy="1324525"/>
      </dsp:txXfrm>
    </dsp:sp>
    <dsp:sp modelId="{67F83D6A-421D-4204-9099-708E1F93B6C4}">
      <dsp:nvSpPr>
        <dsp:cNvPr id="0" name=""/>
        <dsp:cNvSpPr/>
      </dsp:nvSpPr>
      <dsp:spPr>
        <a:xfrm>
          <a:off x="8127174" y="287587"/>
          <a:ext cx="2215655" cy="14069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0F0336-95A3-4013-995E-1582D2EDAA96}">
      <dsp:nvSpPr>
        <dsp:cNvPr id="0" name=""/>
        <dsp:cNvSpPr/>
      </dsp:nvSpPr>
      <dsp:spPr>
        <a:xfrm>
          <a:off x="8373358" y="521462"/>
          <a:ext cx="2215655" cy="14069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4: Apache replies to client using the PHP script output as HTML output </a:t>
          </a:r>
          <a:endParaRPr lang="en-US" sz="1700" kern="1200"/>
        </a:p>
      </dsp:txBody>
      <dsp:txXfrm>
        <a:off x="8414566" y="562670"/>
        <a:ext cx="2133239" cy="1324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6C27-72DA-4F4D-8560-6BB6A09027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E13DCE-B9BA-41BD-A9EA-1A22E4427F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A83B1A-29ED-4E23-A8CB-349CA30E6C89}"/>
              </a:ext>
            </a:extLst>
          </p:cNvPr>
          <p:cNvSpPr>
            <a:spLocks noGrp="1"/>
          </p:cNvSpPr>
          <p:nvPr>
            <p:ph type="dt" sz="half" idx="10"/>
          </p:nvPr>
        </p:nvSpPr>
        <p:spPr/>
        <p:txBody>
          <a:bodyPr/>
          <a:lstStyle/>
          <a:p>
            <a:fld id="{9184DA70-C731-4C70-880D-CCD4705E623C}" type="datetime1">
              <a:rPr lang="en-US" smtClean="0"/>
              <a:t>6/11/2021</a:t>
            </a:fld>
            <a:endParaRPr lang="en-US" dirty="0"/>
          </a:p>
        </p:txBody>
      </p:sp>
      <p:sp>
        <p:nvSpPr>
          <p:cNvPr id="5" name="Footer Placeholder 4">
            <a:extLst>
              <a:ext uri="{FF2B5EF4-FFF2-40B4-BE49-F238E27FC236}">
                <a16:creationId xmlns:a16="http://schemas.microsoft.com/office/drawing/2014/main" id="{4450C469-81D0-43DB-AB07-8469534D02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B8E4643-CA66-419E-87AD-7D085B5E0EE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9088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B720F-F6C4-468C-9D36-3E8447F60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451B77-B4E6-4A72-A863-D446266F48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3F020-BA50-4EE3-B3A6-9EA01B1FFBCF}"/>
              </a:ext>
            </a:extLst>
          </p:cNvPr>
          <p:cNvSpPr>
            <a:spLocks noGrp="1"/>
          </p:cNvSpPr>
          <p:nvPr>
            <p:ph type="dt" sz="half" idx="10"/>
          </p:nvPr>
        </p:nvSpPr>
        <p:spPr/>
        <p:txBody>
          <a:bodyPr/>
          <a:lstStyle/>
          <a:p>
            <a:fld id="{62D6E202-B606-4609-B914-27C9371A1F6D}" type="datetime1">
              <a:rPr lang="en-US" smtClean="0"/>
              <a:t>6/11/2021</a:t>
            </a:fld>
            <a:endParaRPr lang="en-US" dirty="0"/>
          </a:p>
        </p:txBody>
      </p:sp>
      <p:sp>
        <p:nvSpPr>
          <p:cNvPr id="5" name="Footer Placeholder 4">
            <a:extLst>
              <a:ext uri="{FF2B5EF4-FFF2-40B4-BE49-F238E27FC236}">
                <a16:creationId xmlns:a16="http://schemas.microsoft.com/office/drawing/2014/main" id="{38FEA7A7-3846-4927-9CFE-FB6DD2FD31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641EFFF-7E07-4580-9144-FFA5C5FA763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0420431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D38737-3705-408F-8DBC-B75E42DBD9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00177-AD45-4CA2-A342-2E50F6CD18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17F8A9-2410-435A-B921-25E5C5712343}"/>
              </a:ext>
            </a:extLst>
          </p:cNvPr>
          <p:cNvSpPr>
            <a:spLocks noGrp="1"/>
          </p:cNvSpPr>
          <p:nvPr>
            <p:ph type="dt" sz="half" idx="10"/>
          </p:nvPr>
        </p:nvSpPr>
        <p:spPr/>
        <p:txBody>
          <a:bodyPr/>
          <a:lstStyle/>
          <a:p>
            <a:fld id="{62D6E202-B606-4609-B914-27C9371A1F6D}" type="datetime1">
              <a:rPr lang="en-US" smtClean="0"/>
              <a:t>6/11/2021</a:t>
            </a:fld>
            <a:endParaRPr lang="en-US" dirty="0"/>
          </a:p>
        </p:txBody>
      </p:sp>
      <p:sp>
        <p:nvSpPr>
          <p:cNvPr id="5" name="Footer Placeholder 4">
            <a:extLst>
              <a:ext uri="{FF2B5EF4-FFF2-40B4-BE49-F238E27FC236}">
                <a16:creationId xmlns:a16="http://schemas.microsoft.com/office/drawing/2014/main" id="{04276843-4BD8-4C68-AA98-C923262534F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89B6FE-D86D-4731-BCEE-1589A13A807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838745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6F04-20A0-464C-A31C-688DA61456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C2DA09-91BF-4389-96CB-061315C627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0A156-8C1D-4E70-9EAD-4BF478346A9F}"/>
              </a:ext>
            </a:extLst>
          </p:cNvPr>
          <p:cNvSpPr>
            <a:spLocks noGrp="1"/>
          </p:cNvSpPr>
          <p:nvPr>
            <p:ph type="dt" sz="half" idx="10"/>
          </p:nvPr>
        </p:nvSpPr>
        <p:spPr/>
        <p:txBody>
          <a:bodyPr/>
          <a:lstStyle/>
          <a:p>
            <a:fld id="{4BE1D723-8F53-4F53-90B0-1982A396982E}" type="datetime1">
              <a:rPr lang="en-US" smtClean="0"/>
              <a:t>6/11/2021</a:t>
            </a:fld>
            <a:endParaRPr lang="en-US" dirty="0"/>
          </a:p>
        </p:txBody>
      </p:sp>
      <p:sp>
        <p:nvSpPr>
          <p:cNvPr id="5" name="Footer Placeholder 4">
            <a:extLst>
              <a:ext uri="{FF2B5EF4-FFF2-40B4-BE49-F238E27FC236}">
                <a16:creationId xmlns:a16="http://schemas.microsoft.com/office/drawing/2014/main" id="{01D0F8EF-8BED-41D1-9F2D-C287350283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D9AA4F-6316-4837-8867-40054252A2A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20171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B5C5-C6F0-48C0-A4E8-79CF10CD2B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579A6C-D0DA-411F-92BE-5C4C44DAA8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F72A1F-42F4-4B1E-B085-5D6C4338BEB6}"/>
              </a:ext>
            </a:extLst>
          </p:cNvPr>
          <p:cNvSpPr>
            <a:spLocks noGrp="1"/>
          </p:cNvSpPr>
          <p:nvPr>
            <p:ph type="dt" sz="half" idx="10"/>
          </p:nvPr>
        </p:nvSpPr>
        <p:spPr/>
        <p:txBody>
          <a:bodyPr/>
          <a:lstStyle/>
          <a:p>
            <a:fld id="{97669AF7-7BEB-44E4-9852-375E34362B5B}" type="datetime1">
              <a:rPr lang="en-US" smtClean="0"/>
              <a:t>6/11/2021</a:t>
            </a:fld>
            <a:endParaRPr lang="en-US" dirty="0"/>
          </a:p>
        </p:txBody>
      </p:sp>
      <p:sp>
        <p:nvSpPr>
          <p:cNvPr id="5" name="Footer Placeholder 4">
            <a:extLst>
              <a:ext uri="{FF2B5EF4-FFF2-40B4-BE49-F238E27FC236}">
                <a16:creationId xmlns:a16="http://schemas.microsoft.com/office/drawing/2014/main" id="{50E64D47-6FF5-4A63-B8C6-D08BB5DE2B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1125DC-3DE0-4918-A69A-81F6A515A74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4287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2769A-1212-44FC-82BD-00E3B58533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122F9F-384C-4996-9322-D06F658450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820824-B51E-4C69-B8A8-80CACE984A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97D941-138A-4BBB-AFEA-C91790E2D545}"/>
              </a:ext>
            </a:extLst>
          </p:cNvPr>
          <p:cNvSpPr>
            <a:spLocks noGrp="1"/>
          </p:cNvSpPr>
          <p:nvPr>
            <p:ph type="dt" sz="half" idx="10"/>
          </p:nvPr>
        </p:nvSpPr>
        <p:spPr/>
        <p:txBody>
          <a:bodyPr/>
          <a:lstStyle/>
          <a:p>
            <a:fld id="{BAAAC38D-0552-4C82-B593-E6124DFADBE2}" type="datetime1">
              <a:rPr lang="en-US" smtClean="0"/>
              <a:t>6/11/2021</a:t>
            </a:fld>
            <a:endParaRPr lang="en-US" dirty="0"/>
          </a:p>
        </p:txBody>
      </p:sp>
      <p:sp>
        <p:nvSpPr>
          <p:cNvPr id="6" name="Footer Placeholder 5">
            <a:extLst>
              <a:ext uri="{FF2B5EF4-FFF2-40B4-BE49-F238E27FC236}">
                <a16:creationId xmlns:a16="http://schemas.microsoft.com/office/drawing/2014/main" id="{E0C2D489-541E-48DA-A0A9-52486ECEAA3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7C616E6-1135-46B5-86A4-EE7E45BED82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654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C772-116F-424B-A49D-27D863F154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8DEE8B-C638-4EB0-92EA-3AE71D3BA5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A8143C-ADD0-429C-B57A-A5D5895116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DF116F-CAFA-4066-9032-F7C44B6B2D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1C8DBA-D640-4F54-BDD6-6FF2692E6B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1F1356-D0E4-4D64-A9CA-88414BD5AFFB}"/>
              </a:ext>
            </a:extLst>
          </p:cNvPr>
          <p:cNvSpPr>
            <a:spLocks noGrp="1"/>
          </p:cNvSpPr>
          <p:nvPr>
            <p:ph type="dt" sz="half" idx="10"/>
          </p:nvPr>
        </p:nvSpPr>
        <p:spPr/>
        <p:txBody>
          <a:bodyPr/>
          <a:lstStyle/>
          <a:p>
            <a:fld id="{D9DF0F1C-5577-4ACB-BB62-DF8F3C494C7E}" type="datetime1">
              <a:rPr lang="en-US" smtClean="0"/>
              <a:t>6/11/2021</a:t>
            </a:fld>
            <a:endParaRPr lang="en-US" dirty="0"/>
          </a:p>
        </p:txBody>
      </p:sp>
      <p:sp>
        <p:nvSpPr>
          <p:cNvPr id="8" name="Footer Placeholder 7">
            <a:extLst>
              <a:ext uri="{FF2B5EF4-FFF2-40B4-BE49-F238E27FC236}">
                <a16:creationId xmlns:a16="http://schemas.microsoft.com/office/drawing/2014/main" id="{6B9732E9-5361-4CCF-ADBB-61845F9D3A6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3E64407-79CD-46EC-AF80-DB1EAB55E17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0038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0700E-43EF-4185-8C19-535C8B680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588B88-66E0-4804-889D-149605F61CE5}"/>
              </a:ext>
            </a:extLst>
          </p:cNvPr>
          <p:cNvSpPr>
            <a:spLocks noGrp="1"/>
          </p:cNvSpPr>
          <p:nvPr>
            <p:ph type="dt" sz="half" idx="10"/>
          </p:nvPr>
        </p:nvSpPr>
        <p:spPr/>
        <p:txBody>
          <a:bodyPr/>
          <a:lstStyle/>
          <a:p>
            <a:fld id="{1775B394-D9F9-4F0C-B15D-605F45CB9E9F}" type="datetime1">
              <a:rPr lang="en-US" smtClean="0"/>
              <a:t>6/11/2021</a:t>
            </a:fld>
            <a:endParaRPr lang="en-US" dirty="0"/>
          </a:p>
        </p:txBody>
      </p:sp>
      <p:sp>
        <p:nvSpPr>
          <p:cNvPr id="4" name="Footer Placeholder 3">
            <a:extLst>
              <a:ext uri="{FF2B5EF4-FFF2-40B4-BE49-F238E27FC236}">
                <a16:creationId xmlns:a16="http://schemas.microsoft.com/office/drawing/2014/main" id="{EC8D7FA3-D844-41F8-9498-74E6CCFEBAD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ECD08FB-5DD4-4D1D-A013-BDE350D8E43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5353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20F9F5-159E-403B-B190-49C7571018B6}"/>
              </a:ext>
            </a:extLst>
          </p:cNvPr>
          <p:cNvSpPr>
            <a:spLocks noGrp="1"/>
          </p:cNvSpPr>
          <p:nvPr>
            <p:ph type="dt" sz="half" idx="10"/>
          </p:nvPr>
        </p:nvSpPr>
        <p:spPr/>
        <p:txBody>
          <a:bodyPr/>
          <a:lstStyle/>
          <a:p>
            <a:fld id="{39667345-2558-425A-8533-9BFDBCE15005}" type="datetime1">
              <a:rPr lang="en-US" smtClean="0"/>
              <a:t>6/11/2021</a:t>
            </a:fld>
            <a:endParaRPr lang="en-US" dirty="0"/>
          </a:p>
        </p:txBody>
      </p:sp>
      <p:sp>
        <p:nvSpPr>
          <p:cNvPr id="3" name="Footer Placeholder 2">
            <a:extLst>
              <a:ext uri="{FF2B5EF4-FFF2-40B4-BE49-F238E27FC236}">
                <a16:creationId xmlns:a16="http://schemas.microsoft.com/office/drawing/2014/main" id="{4BE93113-72F9-4405-80F6-7FC89380395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2AB6B40-B0F3-4521-81CB-7F2C03D62D2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5448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C8F46-3B8B-43B3-A614-2FECC27F93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1B06CC-B6A4-4CA0-BD15-4E22939904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0658B9-C738-4477-BF44-B7005758E9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A938A1-CDF5-4A69-8B70-63457CF7C35E}"/>
              </a:ext>
            </a:extLst>
          </p:cNvPr>
          <p:cNvSpPr>
            <a:spLocks noGrp="1"/>
          </p:cNvSpPr>
          <p:nvPr>
            <p:ph type="dt" sz="half" idx="10"/>
          </p:nvPr>
        </p:nvSpPr>
        <p:spPr/>
        <p:txBody>
          <a:bodyPr/>
          <a:lstStyle/>
          <a:p>
            <a:fld id="{92BEA474-078D-4E9B-9B14-09A87B19DC46}" type="datetime1">
              <a:rPr lang="en-US" smtClean="0"/>
              <a:t>6/11/2021</a:t>
            </a:fld>
            <a:endParaRPr lang="en-US" dirty="0"/>
          </a:p>
        </p:txBody>
      </p:sp>
      <p:sp>
        <p:nvSpPr>
          <p:cNvPr id="6" name="Footer Placeholder 5">
            <a:extLst>
              <a:ext uri="{FF2B5EF4-FFF2-40B4-BE49-F238E27FC236}">
                <a16:creationId xmlns:a16="http://schemas.microsoft.com/office/drawing/2014/main" id="{F42B19FB-DE79-4DA8-877B-E137F56C77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D8553D6-28EC-4ACC-AE7F-21E8DDA48F6E}"/>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43235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8ADE-3D0A-4C66-954C-D0C6B69F0E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22984B-F6AB-4C15-81EE-2EB0FE2CF8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8CA8CB-94FE-4638-8D88-2EC459A18D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818CE1-88C9-4832-A80C-7EF7FB22F1A5}"/>
              </a:ext>
            </a:extLst>
          </p:cNvPr>
          <p:cNvSpPr>
            <a:spLocks noGrp="1"/>
          </p:cNvSpPr>
          <p:nvPr>
            <p:ph type="dt" sz="half" idx="10"/>
          </p:nvPr>
        </p:nvSpPr>
        <p:spPr/>
        <p:txBody>
          <a:bodyPr/>
          <a:lstStyle/>
          <a:p>
            <a:fld id="{4907D986-8816-4272-A432-0437A28A9828}" type="datetime1">
              <a:rPr lang="en-US" smtClean="0"/>
              <a:t>6/11/2021</a:t>
            </a:fld>
            <a:endParaRPr lang="en-US" dirty="0"/>
          </a:p>
        </p:txBody>
      </p:sp>
      <p:sp>
        <p:nvSpPr>
          <p:cNvPr id="6" name="Footer Placeholder 5">
            <a:extLst>
              <a:ext uri="{FF2B5EF4-FFF2-40B4-BE49-F238E27FC236}">
                <a16:creationId xmlns:a16="http://schemas.microsoft.com/office/drawing/2014/main" id="{DA532B4F-3D56-478F-B3B5-2DEFF4D78E9F}"/>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B93B0194-DC1B-4F2A-B3FD-60733A06231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83865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166844-B5AC-46F6-9E61-18C4BF79EE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2BD9D1-EE87-4969-BC92-CF0CCF7B46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41EABA-5FFB-496B-8C4F-B98B638312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6/11/2021</a:t>
            </a:fld>
            <a:endParaRPr lang="en-US" dirty="0"/>
          </a:p>
        </p:txBody>
      </p:sp>
      <p:sp>
        <p:nvSpPr>
          <p:cNvPr id="5" name="Footer Placeholder 4">
            <a:extLst>
              <a:ext uri="{FF2B5EF4-FFF2-40B4-BE49-F238E27FC236}">
                <a16:creationId xmlns:a16="http://schemas.microsoft.com/office/drawing/2014/main" id="{890DFDA5-FE4E-4E3F-810C-5BBE34DD23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4D553FB-109C-4B36-837E-297A29B22C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08075929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en.m.wikipedia.org/wiki/Cascading_Style_Sheet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en.wikipedia.org/wiki/CERN"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mozilla.org/en-US/docs/Glossary/Element" TargetMode="External"/><Relationship Id="rId2" Type="http://schemas.openxmlformats.org/officeDocument/2006/relationships/hyperlink" Target="https://developer.mozilla.org/en-US/docs/Glossary/HTML" TargetMode="Externa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s://developer.mozilla.org/en-US/docs/Glossary/Tag"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mozilla.org/en-US/docs/Glossary/Element"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72D47FC7-EFC5-455A-A61A-4B1584AFCC4D}"/>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944375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Question mark on green pastel background">
            <a:extLst>
              <a:ext uri="{FF2B5EF4-FFF2-40B4-BE49-F238E27FC236}">
                <a16:creationId xmlns:a16="http://schemas.microsoft.com/office/drawing/2014/main" id="{4E632D4D-8A6E-4119-AFFF-0FCE26D89BB8}"/>
              </a:ext>
            </a:extLst>
          </p:cNvPr>
          <p:cNvPicPr>
            <a:picLocks noChangeAspect="1"/>
          </p:cNvPicPr>
          <p:nvPr/>
        </p:nvPicPr>
        <p:blipFill rotWithShape="1">
          <a:blip r:embed="rId2"/>
          <a:srcRect l="44952" r="4960"/>
          <a:stretch/>
        </p:blipFill>
        <p:spPr>
          <a:xfrm>
            <a:off x="20" y="10"/>
            <a:ext cx="4580077" cy="6857990"/>
          </a:xfrm>
          <a:prstGeom prst="rect">
            <a:avLst/>
          </a:prstGeom>
        </p:spPr>
      </p:pic>
      <p:sp>
        <p:nvSpPr>
          <p:cNvPr id="6" name="TextBox 5">
            <a:extLst>
              <a:ext uri="{FF2B5EF4-FFF2-40B4-BE49-F238E27FC236}">
                <a16:creationId xmlns:a16="http://schemas.microsoft.com/office/drawing/2014/main" id="{F2E36144-7355-4E36-8B0C-F295E614DF78}"/>
              </a:ext>
            </a:extLst>
          </p:cNvPr>
          <p:cNvSpPr txBox="1"/>
          <p:nvPr/>
        </p:nvSpPr>
        <p:spPr>
          <a:xfrm>
            <a:off x="4769203" y="125946"/>
            <a:ext cx="2349747" cy="584775"/>
          </a:xfrm>
          <a:prstGeom prst="rect">
            <a:avLst/>
          </a:prstGeom>
          <a:noFill/>
        </p:spPr>
        <p:txBody>
          <a:bodyPr wrap="none" rtlCol="0">
            <a:spAutoFit/>
          </a:bodyPr>
          <a:lstStyle/>
          <a:p>
            <a:pPr algn="ctr"/>
            <a:r>
              <a:rPr lang="en-US" sz="3200" b="1" dirty="0">
                <a:solidFill>
                  <a:srgbClr val="2B0165"/>
                </a:solidFill>
                <a:latin typeface="urw-din"/>
                <a:cs typeface="Arial" panose="020B0604020202020204" pitchFamily="34" charset="0"/>
              </a:rPr>
              <a:t>What is </a:t>
            </a:r>
            <a:r>
              <a:rPr lang="en-US" sz="3200" b="1" dirty="0" err="1">
                <a:solidFill>
                  <a:srgbClr val="2B0165"/>
                </a:solidFill>
                <a:latin typeface="urw-din"/>
                <a:cs typeface="Arial" panose="020B0604020202020204" pitchFamily="34" charset="0"/>
              </a:rPr>
              <a:t>css</a:t>
            </a:r>
            <a:r>
              <a:rPr lang="en-US" sz="3200" b="1" dirty="0">
                <a:solidFill>
                  <a:srgbClr val="2B0165"/>
                </a:solidFill>
                <a:latin typeface="urw-din"/>
                <a:cs typeface="Arial" panose="020B0604020202020204" pitchFamily="34" charset="0"/>
              </a:rPr>
              <a:t> ?</a:t>
            </a:r>
            <a:endParaRPr lang="en-US" b="1" dirty="0">
              <a:solidFill>
                <a:srgbClr val="2B0165"/>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D338A53-F645-485D-BAB2-3738F8D79024}"/>
              </a:ext>
            </a:extLst>
          </p:cNvPr>
          <p:cNvSpPr txBox="1"/>
          <p:nvPr/>
        </p:nvSpPr>
        <p:spPr>
          <a:xfrm>
            <a:off x="5176483" y="710721"/>
            <a:ext cx="6367256" cy="2062103"/>
          </a:xfrm>
          <a:prstGeom prst="rect">
            <a:avLst/>
          </a:prstGeom>
          <a:noFill/>
        </p:spPr>
        <p:txBody>
          <a:bodyPr wrap="none" rtlCol="0">
            <a:spAutoFit/>
          </a:bodyPr>
          <a:lstStyle/>
          <a:p>
            <a:r>
              <a:rPr lang="en-US" sz="1600" b="0" i="0" dirty="0">
                <a:solidFill>
                  <a:srgbClr val="212121"/>
                </a:solidFill>
                <a:effectLst/>
                <a:latin typeface="arial" panose="020B0604020202020204" pitchFamily="34" charset="0"/>
              </a:rPr>
              <a:t>Like HTML, CSS is not a programming language.</a:t>
            </a:r>
          </a:p>
          <a:p>
            <a:endParaRPr lang="en-US" sz="1600" b="0" i="0" dirty="0">
              <a:solidFill>
                <a:srgbClr val="333333"/>
              </a:solidFill>
              <a:effectLst/>
              <a:latin typeface="open sans" panose="020B0606030504020204" pitchFamily="34" charset="0"/>
            </a:endParaRPr>
          </a:p>
          <a:p>
            <a:r>
              <a:rPr lang="en-US" sz="1600" b="0" i="0" dirty="0">
                <a:solidFill>
                  <a:srgbClr val="333333"/>
                </a:solidFill>
                <a:effectLst/>
                <a:latin typeface="open sans" panose="020B0606030504020204" pitchFamily="34" charset="0"/>
              </a:rPr>
              <a:t>CSS is one of three cornerstone technologies used on </a:t>
            </a:r>
          </a:p>
          <a:p>
            <a:r>
              <a:rPr lang="en-US" sz="1600" b="0" i="0" dirty="0">
                <a:solidFill>
                  <a:srgbClr val="333333"/>
                </a:solidFill>
                <a:effectLst/>
                <a:latin typeface="open sans" panose="020B0606030504020204" pitchFamily="34" charset="0"/>
              </a:rPr>
              <a:t>the web (the other two are HTML and JavaScript). </a:t>
            </a:r>
          </a:p>
          <a:p>
            <a:endParaRPr lang="en-US" sz="1600" b="0" i="0" dirty="0">
              <a:solidFill>
                <a:srgbClr val="333333"/>
              </a:solidFill>
              <a:effectLst/>
              <a:latin typeface="open sans" panose="020B0606030504020204" pitchFamily="34" charset="0"/>
            </a:endParaRPr>
          </a:p>
          <a:p>
            <a:r>
              <a:rPr lang="en-US" sz="1600" b="0" i="0" dirty="0">
                <a:solidFill>
                  <a:srgbClr val="333333"/>
                </a:solidFill>
                <a:effectLst/>
                <a:latin typeface="open sans" panose="020B0606030504020204" pitchFamily="34" charset="0"/>
              </a:rPr>
              <a:t>CSS stands for </a:t>
            </a:r>
            <a:r>
              <a:rPr lang="en-US" sz="1600" b="0" i="0" dirty="0">
                <a:solidFill>
                  <a:srgbClr val="002060"/>
                </a:solidFill>
                <a:effectLst/>
                <a:latin typeface="open sans" panose="020B0606030504020204" pitchFamily="34" charset="0"/>
              </a:rPr>
              <a:t>Cascading Style Sheets </a:t>
            </a:r>
            <a:r>
              <a:rPr lang="en-US" sz="1600" b="0" i="0" dirty="0">
                <a:solidFill>
                  <a:srgbClr val="333333"/>
                </a:solidFill>
                <a:effectLst/>
                <a:latin typeface="open sans" panose="020B0606030504020204" pitchFamily="34" charset="0"/>
              </a:rPr>
              <a:t>– the clues are really in the</a:t>
            </a:r>
          </a:p>
          <a:p>
            <a:r>
              <a:rPr lang="en-US" sz="1600" b="0" i="0" dirty="0">
                <a:solidFill>
                  <a:srgbClr val="333333"/>
                </a:solidFill>
                <a:effectLst/>
                <a:latin typeface="open sans" panose="020B0606030504020204" pitchFamily="34" charset="0"/>
              </a:rPr>
              <a:t>words ‘cascading’ and ‘style’ with cascading describing </a:t>
            </a:r>
          </a:p>
          <a:p>
            <a:r>
              <a:rPr lang="en-US" sz="1600" b="0" i="0" dirty="0">
                <a:solidFill>
                  <a:srgbClr val="333333"/>
                </a:solidFill>
                <a:effectLst/>
                <a:latin typeface="open sans" panose="020B0606030504020204" pitchFamily="34" charset="0"/>
              </a:rPr>
              <a:t>the way that one style can cascade from one to another.</a:t>
            </a:r>
            <a:endParaRPr lang="en-US" sz="1600" b="1" dirty="0">
              <a:solidFill>
                <a:srgbClr val="2B0165"/>
              </a:solidFill>
              <a:latin typeface="Arial" panose="020B0604020202020204" pitchFamily="34" charset="0"/>
              <a:cs typeface="Arial" panose="020B0604020202020204" pitchFamily="34" charset="0"/>
            </a:endParaRPr>
          </a:p>
        </p:txBody>
      </p:sp>
      <p:pic>
        <p:nvPicPr>
          <p:cNvPr id="8" name="Picture 4">
            <a:extLst>
              <a:ext uri="{FF2B5EF4-FFF2-40B4-BE49-F238E27FC236}">
                <a16:creationId xmlns:a16="http://schemas.microsoft.com/office/drawing/2014/main" id="{2716E7A7-7618-4A85-9402-544492618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8679" y="5206682"/>
            <a:ext cx="3514215" cy="15652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D75A4E52-9C9C-4B5E-B423-E0BEBF6E3A91}"/>
              </a:ext>
            </a:extLst>
          </p:cNvPr>
          <p:cNvSpPr txBox="1">
            <a:spLocks noChangeArrowheads="1"/>
          </p:cNvSpPr>
          <p:nvPr/>
        </p:nvSpPr>
        <p:spPr>
          <a:xfrm>
            <a:off x="5176483" y="2951159"/>
            <a:ext cx="5745480" cy="252984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en-US" sz="1600" dirty="0">
                <a:latin typeface="Arial" panose="020B0604020202020204" pitchFamily="34" charset="0"/>
                <a:cs typeface="Arial" panose="020B0604020202020204" pitchFamily="34" charset="0"/>
              </a:rPr>
              <a:t>CSS stands for </a:t>
            </a:r>
            <a:r>
              <a:rPr lang="en-US" altLang="en-US" sz="1600" b="1" dirty="0">
                <a:latin typeface="Arial" panose="020B0604020202020204" pitchFamily="34" charset="0"/>
                <a:cs typeface="Arial" panose="020B0604020202020204" pitchFamily="34" charset="0"/>
              </a:rPr>
              <a:t>C</a:t>
            </a:r>
            <a:r>
              <a:rPr lang="en-US" altLang="en-US" sz="1600" dirty="0">
                <a:latin typeface="Arial" panose="020B0604020202020204" pitchFamily="34" charset="0"/>
                <a:cs typeface="Arial" panose="020B0604020202020204" pitchFamily="34" charset="0"/>
              </a:rPr>
              <a:t>ascading </a:t>
            </a:r>
            <a:r>
              <a:rPr lang="en-US" altLang="en-US" sz="1600" b="1" dirty="0">
                <a:latin typeface="Arial" panose="020B0604020202020204" pitchFamily="34" charset="0"/>
                <a:cs typeface="Arial" panose="020B0604020202020204" pitchFamily="34" charset="0"/>
              </a:rPr>
              <a:t>S</a:t>
            </a:r>
            <a:r>
              <a:rPr lang="en-US" altLang="en-US" sz="1600" dirty="0">
                <a:latin typeface="Arial" panose="020B0604020202020204" pitchFamily="34" charset="0"/>
                <a:cs typeface="Arial" panose="020B0604020202020204" pitchFamily="34" charset="0"/>
              </a:rPr>
              <a:t>tyle </a:t>
            </a:r>
            <a:r>
              <a:rPr lang="en-US" altLang="en-US" sz="1600" b="1" dirty="0">
                <a:latin typeface="Arial" panose="020B0604020202020204" pitchFamily="34" charset="0"/>
                <a:cs typeface="Arial" panose="020B0604020202020204" pitchFamily="34" charset="0"/>
              </a:rPr>
              <a:t>S</a:t>
            </a:r>
            <a:r>
              <a:rPr lang="en-US" altLang="en-US" sz="1600" dirty="0">
                <a:latin typeface="Arial" panose="020B0604020202020204" pitchFamily="34" charset="0"/>
                <a:cs typeface="Arial" panose="020B0604020202020204" pitchFamily="34" charset="0"/>
              </a:rPr>
              <a:t>heets</a:t>
            </a:r>
          </a:p>
          <a:p>
            <a:pPr lvl="1"/>
            <a:r>
              <a:rPr lang="en-US" altLang="en-US" sz="1600" dirty="0">
                <a:latin typeface="Arial" panose="020B0604020202020204" pitchFamily="34" charset="0"/>
                <a:cs typeface="Arial" panose="020B0604020202020204" pitchFamily="34" charset="0"/>
              </a:rPr>
              <a:t>Styles define </a:t>
            </a:r>
            <a:r>
              <a:rPr lang="en-US" altLang="en-US" sz="1600" dirty="0">
                <a:solidFill>
                  <a:srgbClr val="002060"/>
                </a:solidFill>
                <a:latin typeface="Arial" panose="020B0604020202020204" pitchFamily="34" charset="0"/>
                <a:cs typeface="Arial" panose="020B0604020202020204" pitchFamily="34" charset="0"/>
              </a:rPr>
              <a:t>how to display </a:t>
            </a:r>
            <a:r>
              <a:rPr lang="en-US" altLang="en-US" sz="1600" dirty="0">
                <a:latin typeface="Arial" panose="020B0604020202020204" pitchFamily="34" charset="0"/>
                <a:cs typeface="Arial" panose="020B0604020202020204" pitchFamily="34" charset="0"/>
              </a:rPr>
              <a:t>HTML elements</a:t>
            </a:r>
          </a:p>
          <a:p>
            <a:pPr lvl="1"/>
            <a:r>
              <a:rPr lang="en-US" altLang="en-US" sz="1600" dirty="0">
                <a:latin typeface="Arial" panose="020B0604020202020204" pitchFamily="34" charset="0"/>
                <a:cs typeface="Arial" panose="020B0604020202020204" pitchFamily="34" charset="0"/>
              </a:rPr>
              <a:t>Styles are normally stored in </a:t>
            </a:r>
            <a:r>
              <a:rPr lang="en-US" altLang="en-US" sz="1600" dirty="0">
                <a:solidFill>
                  <a:srgbClr val="002060"/>
                </a:solidFill>
                <a:latin typeface="Arial" panose="020B0604020202020204" pitchFamily="34" charset="0"/>
                <a:cs typeface="Arial" panose="020B0604020202020204" pitchFamily="34" charset="0"/>
              </a:rPr>
              <a:t>Style Sheets</a:t>
            </a:r>
          </a:p>
          <a:p>
            <a:pPr lvl="1"/>
            <a:r>
              <a:rPr lang="en-US" altLang="en-US" sz="1600" dirty="0">
                <a:solidFill>
                  <a:srgbClr val="002060"/>
                </a:solidFill>
                <a:latin typeface="Arial" panose="020B0604020202020204" pitchFamily="34" charset="0"/>
                <a:cs typeface="Arial" panose="020B0604020202020204" pitchFamily="34" charset="0"/>
              </a:rPr>
              <a:t>External style sheets </a:t>
            </a:r>
            <a:r>
              <a:rPr lang="en-US" altLang="en-US" sz="1600" dirty="0">
                <a:latin typeface="Arial" panose="020B0604020202020204" pitchFamily="34" charset="0"/>
                <a:cs typeface="Arial" panose="020B0604020202020204" pitchFamily="34" charset="0"/>
              </a:rPr>
              <a:t>can save a lot of work</a:t>
            </a:r>
          </a:p>
          <a:p>
            <a:pPr lvl="1"/>
            <a:r>
              <a:rPr lang="en-US" altLang="en-US" sz="1600" dirty="0">
                <a:latin typeface="Arial" panose="020B0604020202020204" pitchFamily="34" charset="0"/>
                <a:cs typeface="Arial" panose="020B0604020202020204" pitchFamily="34" charset="0"/>
              </a:rPr>
              <a:t>External style sheets are stored in </a:t>
            </a:r>
            <a:r>
              <a:rPr lang="en-US" altLang="en-US" sz="1600" dirty="0">
                <a:solidFill>
                  <a:srgbClr val="002060"/>
                </a:solidFill>
                <a:latin typeface="Arial" panose="020B0604020202020204" pitchFamily="34" charset="0"/>
                <a:cs typeface="Arial" panose="020B0604020202020204" pitchFamily="34" charset="0"/>
              </a:rPr>
              <a:t>CSS files</a:t>
            </a:r>
          </a:p>
          <a:p>
            <a:pPr lvl="1"/>
            <a:r>
              <a:rPr lang="en-US" altLang="en-US" sz="1600" dirty="0">
                <a:latin typeface="Arial" panose="020B0604020202020204" pitchFamily="34" charset="0"/>
                <a:cs typeface="Arial" panose="020B0604020202020204" pitchFamily="34" charset="0"/>
              </a:rPr>
              <a:t>Multiple style definitions will </a:t>
            </a:r>
            <a:r>
              <a:rPr lang="en-US" altLang="en-US" sz="1600" dirty="0">
                <a:solidFill>
                  <a:srgbClr val="002060"/>
                </a:solidFill>
                <a:latin typeface="Arial" panose="020B0604020202020204" pitchFamily="34" charset="0"/>
                <a:cs typeface="Arial" panose="020B0604020202020204" pitchFamily="34" charset="0"/>
              </a:rPr>
              <a:t>cascade</a:t>
            </a:r>
            <a:r>
              <a:rPr lang="en-US" altLang="en-US" sz="1600" dirty="0">
                <a:latin typeface="Arial" panose="020B0604020202020204" pitchFamily="34" charset="0"/>
                <a:cs typeface="Arial" panose="020B0604020202020204" pitchFamily="34" charset="0"/>
              </a:rPr>
              <a:t> into one</a:t>
            </a:r>
          </a:p>
        </p:txBody>
      </p:sp>
    </p:spTree>
    <p:extLst>
      <p:ext uri="{BB962C8B-B14F-4D97-AF65-F5344CB8AC3E}">
        <p14:creationId xmlns:p14="http://schemas.microsoft.com/office/powerpoint/2010/main" val="1048814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2E36144-7355-4E36-8B0C-F295E614DF78}"/>
              </a:ext>
            </a:extLst>
          </p:cNvPr>
          <p:cNvSpPr txBox="1"/>
          <p:nvPr/>
        </p:nvSpPr>
        <p:spPr>
          <a:xfrm>
            <a:off x="608683" y="136771"/>
            <a:ext cx="3876382" cy="584775"/>
          </a:xfrm>
          <a:prstGeom prst="rect">
            <a:avLst/>
          </a:prstGeom>
          <a:noFill/>
        </p:spPr>
        <p:txBody>
          <a:bodyPr wrap="none" rtlCol="0">
            <a:spAutoFit/>
          </a:bodyPr>
          <a:lstStyle/>
          <a:p>
            <a:pPr algn="l"/>
            <a:r>
              <a:rPr lang="en-US" sz="3200" b="0" i="0" dirty="0">
                <a:solidFill>
                  <a:srgbClr val="002060"/>
                </a:solidFill>
                <a:effectLst/>
                <a:latin typeface="Arial" panose="020B0604020202020204" pitchFamily="34" charset="0"/>
                <a:cs typeface="Arial" panose="020B0604020202020204" pitchFamily="34" charset="0"/>
              </a:rPr>
              <a:t>Who invented CSS?</a:t>
            </a:r>
          </a:p>
        </p:txBody>
      </p:sp>
      <p:sp>
        <p:nvSpPr>
          <p:cNvPr id="7" name="TextBox 6">
            <a:extLst>
              <a:ext uri="{FF2B5EF4-FFF2-40B4-BE49-F238E27FC236}">
                <a16:creationId xmlns:a16="http://schemas.microsoft.com/office/drawing/2014/main" id="{BD338A53-F645-485D-BAB2-3738F8D79024}"/>
              </a:ext>
            </a:extLst>
          </p:cNvPr>
          <p:cNvSpPr txBox="1"/>
          <p:nvPr/>
        </p:nvSpPr>
        <p:spPr>
          <a:xfrm>
            <a:off x="669644" y="826208"/>
            <a:ext cx="6730466" cy="830997"/>
          </a:xfrm>
          <a:prstGeom prst="rect">
            <a:avLst/>
          </a:prstGeom>
          <a:noFill/>
        </p:spPr>
        <p:txBody>
          <a:bodyPr wrap="square" rtlCol="0">
            <a:spAutoFit/>
          </a:bodyPr>
          <a:lstStyle/>
          <a:p>
            <a:r>
              <a:rPr lang="en-US" sz="1600" b="0" i="0" dirty="0">
                <a:solidFill>
                  <a:srgbClr val="333333"/>
                </a:solidFill>
                <a:effectLst/>
                <a:latin typeface="open sans" panose="020B0606030504020204" pitchFamily="34" charset="0"/>
              </a:rPr>
              <a:t>According to </a:t>
            </a:r>
            <a:r>
              <a:rPr lang="en-US" sz="1600" b="0" i="0" u="none" strike="noStrike" dirty="0">
                <a:solidFill>
                  <a:srgbClr val="337AB7"/>
                </a:solidFill>
                <a:effectLst/>
                <a:latin typeface="open sans" panose="020B0606030504020204" pitchFamily="34" charset="0"/>
                <a:hlinkClick r:id="rId2"/>
              </a:rPr>
              <a:t>Wikipedia</a:t>
            </a:r>
            <a:r>
              <a:rPr lang="en-US" sz="1600" b="0" i="0" dirty="0">
                <a:solidFill>
                  <a:srgbClr val="333333"/>
                </a:solidFill>
                <a:effectLst/>
                <a:latin typeface="open sans" panose="020B0606030504020204" pitchFamily="34" charset="0"/>
              </a:rPr>
              <a:t>, the birth of CSS is largely credited to Norwegian </a:t>
            </a:r>
            <a:r>
              <a:rPr lang="en-US" sz="1600" b="0" i="0" dirty="0" err="1">
                <a:solidFill>
                  <a:schemeClr val="accent1"/>
                </a:solidFill>
                <a:effectLst/>
                <a:latin typeface="open sans" panose="020B0606030504020204" pitchFamily="34" charset="0"/>
              </a:rPr>
              <a:t>Håkon</a:t>
            </a:r>
            <a:r>
              <a:rPr lang="en-US" sz="1600" b="0" i="0" dirty="0">
                <a:solidFill>
                  <a:schemeClr val="accent1"/>
                </a:solidFill>
                <a:effectLst/>
                <a:latin typeface="open sans" panose="020B0606030504020204" pitchFamily="34" charset="0"/>
              </a:rPr>
              <a:t> </a:t>
            </a:r>
            <a:r>
              <a:rPr lang="en-US" sz="1600" b="0" i="0" dirty="0" err="1">
                <a:solidFill>
                  <a:schemeClr val="accent1"/>
                </a:solidFill>
                <a:effectLst/>
                <a:latin typeface="open sans" panose="020B0606030504020204" pitchFamily="34" charset="0"/>
              </a:rPr>
              <a:t>Wium</a:t>
            </a:r>
            <a:r>
              <a:rPr lang="en-US" sz="1600" b="0" i="0" dirty="0">
                <a:solidFill>
                  <a:schemeClr val="accent1"/>
                </a:solidFill>
                <a:effectLst/>
                <a:latin typeface="open sans" panose="020B0606030504020204" pitchFamily="34" charset="0"/>
              </a:rPr>
              <a:t> Lie</a:t>
            </a:r>
            <a:r>
              <a:rPr lang="en-US" sz="1600" b="0" i="0" dirty="0">
                <a:solidFill>
                  <a:srgbClr val="333333"/>
                </a:solidFill>
                <a:effectLst/>
                <a:latin typeface="open sans" panose="020B0606030504020204" pitchFamily="34" charset="0"/>
              </a:rPr>
              <a:t>, who back in 1994 sought to create a universal </a:t>
            </a:r>
            <a:r>
              <a:rPr lang="en-US" sz="1600" b="0" i="0" dirty="0" err="1">
                <a:solidFill>
                  <a:srgbClr val="333333"/>
                </a:solidFill>
                <a:effectLst/>
                <a:latin typeface="open sans" panose="020B0606030504020204" pitchFamily="34" charset="0"/>
              </a:rPr>
              <a:t>standardised</a:t>
            </a:r>
            <a:r>
              <a:rPr lang="en-US" sz="1600" b="0" i="0" dirty="0">
                <a:solidFill>
                  <a:srgbClr val="333333"/>
                </a:solidFill>
                <a:effectLst/>
                <a:latin typeface="open sans" panose="020B0606030504020204" pitchFamily="34" charset="0"/>
              </a:rPr>
              <a:t> style sheet for the World Wide Web.</a:t>
            </a:r>
            <a:endParaRPr lang="en-US" sz="1600" b="1" dirty="0">
              <a:solidFill>
                <a:srgbClr val="2B0165"/>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62BDBD9-5A3E-4B17-BD2B-5F9B962907BA}"/>
              </a:ext>
            </a:extLst>
          </p:cNvPr>
          <p:cNvSpPr txBox="1"/>
          <p:nvPr/>
        </p:nvSpPr>
        <p:spPr>
          <a:xfrm>
            <a:off x="669644" y="1761867"/>
            <a:ext cx="6826411" cy="1569660"/>
          </a:xfrm>
          <a:prstGeom prst="rect">
            <a:avLst/>
          </a:prstGeom>
          <a:noFill/>
        </p:spPr>
        <p:txBody>
          <a:bodyPr wrap="square" rtlCol="0">
            <a:spAutoFit/>
          </a:bodyPr>
          <a:lstStyle/>
          <a:p>
            <a:r>
              <a:rPr lang="en-US" sz="1600" b="0" i="0">
                <a:solidFill>
                  <a:srgbClr val="333333"/>
                </a:solidFill>
                <a:effectLst/>
                <a:latin typeface="open sans" panose="020B0606030504020204" pitchFamily="34" charset="0"/>
              </a:rPr>
              <a:t>The first site that Lie trialled CSS on was the Arena web browser. From its first creation, Lie went on to co-create CSS1, CSS2 and RFC 2318 versions with Tim Berners-Lee and Robert Cailliau. In its first decade of existence (1994 – 2004) CSS, in all its specifications, became an established web standard greatly influencing the look and accessibility of the world wide web as we know it today. CSS3 was issued in 1999.</a:t>
            </a:r>
            <a:endParaRPr lang="en-US" sz="1600" b="1" dirty="0">
              <a:solidFill>
                <a:srgbClr val="2B0165"/>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4F9A0EB-C367-4CB0-9452-0D5A3911930D}"/>
              </a:ext>
            </a:extLst>
          </p:cNvPr>
          <p:cNvSpPr txBox="1"/>
          <p:nvPr/>
        </p:nvSpPr>
        <p:spPr>
          <a:xfrm>
            <a:off x="669644" y="3436189"/>
            <a:ext cx="6826411" cy="1077218"/>
          </a:xfrm>
          <a:prstGeom prst="rect">
            <a:avLst/>
          </a:prstGeom>
          <a:noFill/>
        </p:spPr>
        <p:txBody>
          <a:bodyPr wrap="square" rtlCol="0">
            <a:spAutoFit/>
          </a:bodyPr>
          <a:lstStyle/>
          <a:p>
            <a:r>
              <a:rPr lang="en-US" sz="1600" b="0" i="0" dirty="0">
                <a:solidFill>
                  <a:srgbClr val="333333"/>
                </a:solidFill>
                <a:effectLst/>
                <a:latin typeface="open sans" panose="020B0606030504020204" pitchFamily="34" charset="0"/>
              </a:rPr>
              <a:t>Web standards are a topic that are close to Lie’s heart. Since delivering CSS he has petitioned major technology players such as Microsoft and other browsers to support common web standards and continues to develop CSS’s uses for web printing and pagination on screens.</a:t>
            </a:r>
            <a:endParaRPr lang="en-US" sz="1600" b="1" dirty="0">
              <a:solidFill>
                <a:srgbClr val="2B0165"/>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DD69670-ED6B-4E48-85C0-C5A1718E6176}"/>
              </a:ext>
            </a:extLst>
          </p:cNvPr>
          <p:cNvPicPr>
            <a:picLocks noChangeAspect="1"/>
          </p:cNvPicPr>
          <p:nvPr/>
        </p:nvPicPr>
        <p:blipFill>
          <a:blip r:embed="rId3"/>
          <a:srcRect/>
          <a:stretch/>
        </p:blipFill>
        <p:spPr>
          <a:xfrm>
            <a:off x="8152140" y="2462258"/>
            <a:ext cx="3370216" cy="4102297"/>
          </a:xfrm>
          <a:prstGeom prst="rect">
            <a:avLst/>
          </a:prstGeom>
        </p:spPr>
      </p:pic>
    </p:spTree>
    <p:extLst>
      <p:ext uri="{BB962C8B-B14F-4D97-AF65-F5344CB8AC3E}">
        <p14:creationId xmlns:p14="http://schemas.microsoft.com/office/powerpoint/2010/main" val="1015320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2E36144-7355-4E36-8B0C-F295E614DF78}"/>
              </a:ext>
            </a:extLst>
          </p:cNvPr>
          <p:cNvSpPr txBox="1"/>
          <p:nvPr/>
        </p:nvSpPr>
        <p:spPr>
          <a:xfrm>
            <a:off x="374181" y="141186"/>
            <a:ext cx="5500993" cy="584775"/>
          </a:xfrm>
          <a:prstGeom prst="rect">
            <a:avLst/>
          </a:prstGeom>
          <a:noFill/>
        </p:spPr>
        <p:txBody>
          <a:bodyPr wrap="none" rtlCol="0">
            <a:spAutoFit/>
          </a:bodyPr>
          <a:lstStyle/>
          <a:p>
            <a:pPr algn="ctr"/>
            <a:r>
              <a:rPr lang="en-US" altLang="en-US" sz="3200" dirty="0">
                <a:solidFill>
                  <a:srgbClr val="002060"/>
                </a:solidFill>
                <a:latin typeface="Arial" panose="020B0604020202020204" pitchFamily="34" charset="0"/>
                <a:cs typeface="Arial" panose="020B0604020202020204" pitchFamily="34" charset="0"/>
              </a:rPr>
              <a:t>Multiple Ways to Define Style</a:t>
            </a:r>
            <a:endParaRPr lang="en-US" sz="3200" b="1" dirty="0">
              <a:solidFill>
                <a:srgbClr val="002060"/>
              </a:solidFill>
              <a:latin typeface="Arial" panose="020B0604020202020204" pitchFamily="34" charset="0"/>
              <a:cs typeface="Arial" panose="020B0604020202020204" pitchFamily="34" charset="0"/>
            </a:endParaRPr>
          </a:p>
        </p:txBody>
      </p:sp>
      <p:sp>
        <p:nvSpPr>
          <p:cNvPr id="10" name="Rectangle 3">
            <a:extLst>
              <a:ext uri="{FF2B5EF4-FFF2-40B4-BE49-F238E27FC236}">
                <a16:creationId xmlns:a16="http://schemas.microsoft.com/office/drawing/2014/main" id="{465CF8C5-D7DB-48C2-87C6-A33FA99EBD76}"/>
              </a:ext>
            </a:extLst>
          </p:cNvPr>
          <p:cNvSpPr txBox="1">
            <a:spLocks noChangeArrowheads="1"/>
          </p:cNvSpPr>
          <p:nvPr/>
        </p:nvSpPr>
        <p:spPr>
          <a:xfrm>
            <a:off x="685800" y="990600"/>
            <a:ext cx="3611880" cy="1417320"/>
          </a:xfrm>
          <a:prstGeom prst="rect">
            <a:avLst/>
          </a:prstGeom>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altLang="en-US" dirty="0"/>
              <a:t>External Style Sheet (.</a:t>
            </a:r>
            <a:r>
              <a:rPr lang="en-US" altLang="en-US" dirty="0" err="1"/>
              <a:t>css</a:t>
            </a:r>
            <a:r>
              <a:rPr lang="en-US" altLang="en-US" dirty="0"/>
              <a:t> files)</a:t>
            </a:r>
          </a:p>
          <a:p>
            <a:pPr>
              <a:buFont typeface="Wingdings" panose="05000000000000000000" pitchFamily="2" charset="2"/>
              <a:buChar char="q"/>
            </a:pPr>
            <a:r>
              <a:rPr lang="en-US" altLang="en-US" dirty="0"/>
              <a:t>Internal Style Sheet</a:t>
            </a:r>
          </a:p>
          <a:p>
            <a:pPr>
              <a:buFont typeface="Wingdings" panose="05000000000000000000" pitchFamily="2" charset="2"/>
              <a:buChar char="q"/>
            </a:pPr>
            <a:r>
              <a:rPr lang="en-US" altLang="en-US" dirty="0"/>
              <a:t>Inline Styles</a:t>
            </a:r>
          </a:p>
        </p:txBody>
      </p:sp>
      <p:pic>
        <p:nvPicPr>
          <p:cNvPr id="3" name="Picture 2" descr="Graphical user interface&#10;&#10;Description automatically generated">
            <a:extLst>
              <a:ext uri="{FF2B5EF4-FFF2-40B4-BE49-F238E27FC236}">
                <a16:creationId xmlns:a16="http://schemas.microsoft.com/office/drawing/2014/main" id="{93D384F4-141B-4024-8337-3A9223337944}"/>
              </a:ext>
            </a:extLst>
          </p:cNvPr>
          <p:cNvPicPr>
            <a:picLocks noChangeAspect="1"/>
          </p:cNvPicPr>
          <p:nvPr/>
        </p:nvPicPr>
        <p:blipFill>
          <a:blip r:embed="rId2"/>
          <a:stretch>
            <a:fillRect/>
          </a:stretch>
        </p:blipFill>
        <p:spPr>
          <a:xfrm>
            <a:off x="1969924" y="2545081"/>
            <a:ext cx="7810500" cy="3810000"/>
          </a:xfrm>
          <a:prstGeom prst="rect">
            <a:avLst/>
          </a:prstGeom>
        </p:spPr>
      </p:pic>
    </p:spTree>
    <p:extLst>
      <p:ext uri="{BB962C8B-B14F-4D97-AF65-F5344CB8AC3E}">
        <p14:creationId xmlns:p14="http://schemas.microsoft.com/office/powerpoint/2010/main" val="2019250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2E36144-7355-4E36-8B0C-F295E614DF78}"/>
              </a:ext>
            </a:extLst>
          </p:cNvPr>
          <p:cNvSpPr txBox="1"/>
          <p:nvPr/>
        </p:nvSpPr>
        <p:spPr>
          <a:xfrm>
            <a:off x="374181" y="141186"/>
            <a:ext cx="4900701" cy="584775"/>
          </a:xfrm>
          <a:prstGeom prst="rect">
            <a:avLst/>
          </a:prstGeom>
          <a:noFill/>
        </p:spPr>
        <p:txBody>
          <a:bodyPr wrap="none" rtlCol="0">
            <a:spAutoFit/>
          </a:bodyPr>
          <a:lstStyle/>
          <a:p>
            <a:pPr algn="l"/>
            <a:r>
              <a:rPr lang="en-US" sz="3200" b="0" i="0" dirty="0">
                <a:solidFill>
                  <a:srgbClr val="002060"/>
                </a:solidFill>
                <a:effectLst/>
                <a:latin typeface="Arial" panose="020B0604020202020204" pitchFamily="34" charset="0"/>
                <a:cs typeface="Arial" panose="020B0604020202020204" pitchFamily="34" charset="0"/>
              </a:rPr>
              <a:t>Anatomy of a CSS ruleset</a:t>
            </a:r>
          </a:p>
        </p:txBody>
      </p:sp>
      <p:sp>
        <p:nvSpPr>
          <p:cNvPr id="10" name="Rectangle 3">
            <a:extLst>
              <a:ext uri="{FF2B5EF4-FFF2-40B4-BE49-F238E27FC236}">
                <a16:creationId xmlns:a16="http://schemas.microsoft.com/office/drawing/2014/main" id="{465CF8C5-D7DB-48C2-87C6-A33FA99EBD76}"/>
              </a:ext>
            </a:extLst>
          </p:cNvPr>
          <p:cNvSpPr txBox="1">
            <a:spLocks noChangeArrowheads="1"/>
          </p:cNvSpPr>
          <p:nvPr/>
        </p:nvSpPr>
        <p:spPr>
          <a:xfrm>
            <a:off x="685800" y="990600"/>
            <a:ext cx="3611880" cy="1722120"/>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b="1" i="0" dirty="0">
                <a:solidFill>
                  <a:srgbClr val="212121"/>
                </a:solidFill>
                <a:effectLst/>
                <a:latin typeface="arial" panose="020B0604020202020204" pitchFamily="34" charset="0"/>
              </a:rPr>
              <a:t>Selector </a:t>
            </a:r>
          </a:p>
          <a:p>
            <a:pPr>
              <a:buFont typeface="Wingdings" panose="05000000000000000000" pitchFamily="2" charset="2"/>
              <a:buChar char="q"/>
            </a:pPr>
            <a:r>
              <a:rPr lang="en-US" b="1" i="0" dirty="0">
                <a:solidFill>
                  <a:srgbClr val="212121"/>
                </a:solidFill>
                <a:effectLst/>
                <a:latin typeface="arial" panose="020B0604020202020204" pitchFamily="34" charset="0"/>
              </a:rPr>
              <a:t>Declaration </a:t>
            </a:r>
          </a:p>
          <a:p>
            <a:pPr>
              <a:buFont typeface="Wingdings" panose="05000000000000000000" pitchFamily="2" charset="2"/>
              <a:buChar char="q"/>
            </a:pPr>
            <a:r>
              <a:rPr lang="en-US" b="1" i="0" dirty="0">
                <a:solidFill>
                  <a:srgbClr val="212121"/>
                </a:solidFill>
                <a:effectLst/>
                <a:latin typeface="arial" panose="020B0604020202020204" pitchFamily="34" charset="0"/>
              </a:rPr>
              <a:t>Properties</a:t>
            </a:r>
          </a:p>
          <a:p>
            <a:pPr>
              <a:buFont typeface="Wingdings" panose="05000000000000000000" pitchFamily="2" charset="2"/>
              <a:buChar char="q"/>
            </a:pPr>
            <a:r>
              <a:rPr lang="en-US" b="1" i="0" dirty="0">
                <a:solidFill>
                  <a:srgbClr val="212121"/>
                </a:solidFill>
                <a:effectLst/>
                <a:latin typeface="arial" panose="020B0604020202020204" pitchFamily="34" charset="0"/>
              </a:rPr>
              <a:t>Property value</a:t>
            </a:r>
            <a:endParaRPr lang="en-US" altLang="en-US" dirty="0"/>
          </a:p>
        </p:txBody>
      </p:sp>
      <p:pic>
        <p:nvPicPr>
          <p:cNvPr id="3" name="Picture 2">
            <a:extLst>
              <a:ext uri="{FF2B5EF4-FFF2-40B4-BE49-F238E27FC236}">
                <a16:creationId xmlns:a16="http://schemas.microsoft.com/office/drawing/2014/main" id="{93D384F4-141B-4024-8337-3A9223337944}"/>
              </a:ext>
            </a:extLst>
          </p:cNvPr>
          <p:cNvPicPr>
            <a:picLocks noChangeAspect="1"/>
          </p:cNvPicPr>
          <p:nvPr/>
        </p:nvPicPr>
        <p:blipFill>
          <a:blip r:embed="rId2"/>
          <a:srcRect/>
          <a:stretch/>
        </p:blipFill>
        <p:spPr>
          <a:xfrm>
            <a:off x="1969924" y="2918611"/>
            <a:ext cx="7810500" cy="3062940"/>
          </a:xfrm>
          <a:prstGeom prst="rect">
            <a:avLst/>
          </a:prstGeom>
        </p:spPr>
      </p:pic>
    </p:spTree>
    <p:extLst>
      <p:ext uri="{BB962C8B-B14F-4D97-AF65-F5344CB8AC3E}">
        <p14:creationId xmlns:p14="http://schemas.microsoft.com/office/powerpoint/2010/main" val="1947086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2E36144-7355-4E36-8B0C-F295E614DF78}"/>
              </a:ext>
            </a:extLst>
          </p:cNvPr>
          <p:cNvSpPr txBox="1"/>
          <p:nvPr/>
        </p:nvSpPr>
        <p:spPr>
          <a:xfrm>
            <a:off x="374181" y="141186"/>
            <a:ext cx="5027915" cy="584775"/>
          </a:xfrm>
          <a:prstGeom prst="rect">
            <a:avLst/>
          </a:prstGeom>
          <a:noFill/>
        </p:spPr>
        <p:txBody>
          <a:bodyPr wrap="none" rtlCol="0">
            <a:spAutoFit/>
          </a:bodyPr>
          <a:lstStyle/>
          <a:p>
            <a:pPr algn="l"/>
            <a:r>
              <a:rPr lang="en-US" sz="3200" b="0" i="0" dirty="0">
                <a:solidFill>
                  <a:srgbClr val="002060"/>
                </a:solidFill>
                <a:effectLst/>
                <a:latin typeface="Arial" panose="020B0604020202020204" pitchFamily="34" charset="0"/>
                <a:cs typeface="Arial" panose="020B0604020202020204" pitchFamily="34" charset="0"/>
              </a:rPr>
              <a:t>Different types of selectors</a:t>
            </a:r>
          </a:p>
        </p:txBody>
      </p:sp>
      <p:sp>
        <p:nvSpPr>
          <p:cNvPr id="10" name="Rectangle 3">
            <a:extLst>
              <a:ext uri="{FF2B5EF4-FFF2-40B4-BE49-F238E27FC236}">
                <a16:creationId xmlns:a16="http://schemas.microsoft.com/office/drawing/2014/main" id="{465CF8C5-D7DB-48C2-87C6-A33FA99EBD76}"/>
              </a:ext>
            </a:extLst>
          </p:cNvPr>
          <p:cNvSpPr txBox="1">
            <a:spLocks noChangeArrowheads="1"/>
          </p:cNvSpPr>
          <p:nvPr/>
        </p:nvSpPr>
        <p:spPr>
          <a:xfrm>
            <a:off x="685800" y="990600"/>
            <a:ext cx="3611880" cy="2057400"/>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b="0" i="0" dirty="0">
                <a:solidFill>
                  <a:srgbClr val="212121"/>
                </a:solidFill>
                <a:effectLst/>
                <a:latin typeface="arial" panose="020B0604020202020204" pitchFamily="34" charset="0"/>
              </a:rPr>
              <a:t>Element selector</a:t>
            </a:r>
            <a:r>
              <a:rPr lang="en-US" b="1" i="0" dirty="0">
                <a:solidFill>
                  <a:srgbClr val="212121"/>
                </a:solidFill>
                <a:effectLst/>
                <a:latin typeface="arial" panose="020B0604020202020204" pitchFamily="34" charset="0"/>
              </a:rPr>
              <a:t> </a:t>
            </a:r>
          </a:p>
          <a:p>
            <a:pPr>
              <a:buFont typeface="Wingdings" panose="05000000000000000000" pitchFamily="2" charset="2"/>
              <a:buChar char="q"/>
            </a:pPr>
            <a:r>
              <a:rPr lang="en-US" b="0" i="0" dirty="0">
                <a:solidFill>
                  <a:srgbClr val="212121"/>
                </a:solidFill>
                <a:effectLst/>
                <a:latin typeface="arial" panose="020B0604020202020204" pitchFamily="34" charset="0"/>
              </a:rPr>
              <a:t>ID selector</a:t>
            </a:r>
            <a:r>
              <a:rPr lang="en-US" b="1" i="0" dirty="0">
                <a:solidFill>
                  <a:srgbClr val="212121"/>
                </a:solidFill>
                <a:effectLst/>
                <a:latin typeface="arial" panose="020B0604020202020204" pitchFamily="34" charset="0"/>
              </a:rPr>
              <a:t> </a:t>
            </a:r>
          </a:p>
          <a:p>
            <a:pPr>
              <a:buFont typeface="Wingdings" panose="05000000000000000000" pitchFamily="2" charset="2"/>
              <a:buChar char="q"/>
            </a:pPr>
            <a:r>
              <a:rPr lang="en-US" b="0" i="0" dirty="0">
                <a:solidFill>
                  <a:srgbClr val="212121"/>
                </a:solidFill>
                <a:effectLst/>
                <a:latin typeface="arial" panose="020B0604020202020204" pitchFamily="34" charset="0"/>
              </a:rPr>
              <a:t>Class selector</a:t>
            </a:r>
            <a:endParaRPr lang="en-US" b="1" i="0" dirty="0">
              <a:solidFill>
                <a:srgbClr val="212121"/>
              </a:solidFill>
              <a:effectLst/>
              <a:latin typeface="arial" panose="020B0604020202020204" pitchFamily="34" charset="0"/>
            </a:endParaRPr>
          </a:p>
          <a:p>
            <a:pPr>
              <a:buFont typeface="Wingdings" panose="05000000000000000000" pitchFamily="2" charset="2"/>
              <a:buChar char="q"/>
            </a:pPr>
            <a:r>
              <a:rPr lang="en-US" b="0" i="0" dirty="0">
                <a:solidFill>
                  <a:srgbClr val="212121"/>
                </a:solidFill>
                <a:effectLst/>
                <a:latin typeface="arial" panose="020B0604020202020204" pitchFamily="34" charset="0"/>
              </a:rPr>
              <a:t>Attribute selector</a:t>
            </a:r>
          </a:p>
          <a:p>
            <a:pPr>
              <a:buFont typeface="Wingdings" panose="05000000000000000000" pitchFamily="2" charset="2"/>
              <a:buChar char="q"/>
            </a:pPr>
            <a:r>
              <a:rPr lang="en-US" b="0" i="0" dirty="0">
                <a:solidFill>
                  <a:srgbClr val="212121"/>
                </a:solidFill>
                <a:effectLst/>
                <a:latin typeface="arial" panose="020B0604020202020204" pitchFamily="34" charset="0"/>
              </a:rPr>
              <a:t>Pseudo-class selector</a:t>
            </a:r>
            <a:endParaRPr lang="en-US" altLang="en-US" dirty="0"/>
          </a:p>
        </p:txBody>
      </p:sp>
      <p:pic>
        <p:nvPicPr>
          <p:cNvPr id="3" name="Picture 2">
            <a:extLst>
              <a:ext uri="{FF2B5EF4-FFF2-40B4-BE49-F238E27FC236}">
                <a16:creationId xmlns:a16="http://schemas.microsoft.com/office/drawing/2014/main" id="{93D384F4-141B-4024-8337-3A9223337944}"/>
              </a:ext>
            </a:extLst>
          </p:cNvPr>
          <p:cNvPicPr>
            <a:picLocks noChangeAspect="1"/>
          </p:cNvPicPr>
          <p:nvPr/>
        </p:nvPicPr>
        <p:blipFill>
          <a:blip r:embed="rId2"/>
          <a:srcRect/>
          <a:stretch/>
        </p:blipFill>
        <p:spPr>
          <a:xfrm>
            <a:off x="3774206" y="1950720"/>
            <a:ext cx="7731994" cy="4469275"/>
          </a:xfrm>
          <a:prstGeom prst="rect">
            <a:avLst/>
          </a:prstGeom>
        </p:spPr>
      </p:pic>
    </p:spTree>
    <p:extLst>
      <p:ext uri="{BB962C8B-B14F-4D97-AF65-F5344CB8AC3E}">
        <p14:creationId xmlns:p14="http://schemas.microsoft.com/office/powerpoint/2010/main" val="1643516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Graphical user interface&#10;&#10;Description automatically generated">
            <a:extLst>
              <a:ext uri="{FF2B5EF4-FFF2-40B4-BE49-F238E27FC236}">
                <a16:creationId xmlns:a16="http://schemas.microsoft.com/office/drawing/2014/main" id="{C45E6B86-000C-4C44-9BF0-B454947681EC}"/>
              </a:ext>
            </a:extLst>
          </p:cNvPr>
          <p:cNvPicPr>
            <a:picLocks noChangeAspect="1"/>
          </p:cNvPicPr>
          <p:nvPr/>
        </p:nvPicPr>
        <p:blipFill rotWithShape="1">
          <a:blip r:embed="rId2"/>
          <a:srcRect l="426" r="-1" b="-1"/>
          <a:stretch/>
        </p:blipFill>
        <p:spPr>
          <a:xfrm>
            <a:off x="20" y="1282"/>
            <a:ext cx="12191980" cy="6856718"/>
          </a:xfrm>
          <a:prstGeom prst="rect">
            <a:avLst/>
          </a:prstGeom>
        </p:spPr>
      </p:pic>
    </p:spTree>
    <p:extLst>
      <p:ext uri="{BB962C8B-B14F-4D97-AF65-F5344CB8AC3E}">
        <p14:creationId xmlns:p14="http://schemas.microsoft.com/office/powerpoint/2010/main" val="2684128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4525F-61E7-46F7-B1E4-7066E0C64A69}"/>
              </a:ext>
            </a:extLst>
          </p:cNvPr>
          <p:cNvSpPr>
            <a:spLocks noGrp="1"/>
          </p:cNvSpPr>
          <p:nvPr>
            <p:ph type="title"/>
          </p:nvPr>
        </p:nvSpPr>
        <p:spPr/>
        <p:txBody>
          <a:bodyPr>
            <a:normAutofit/>
          </a:bodyPr>
          <a:lstStyle/>
          <a:p>
            <a:pPr algn="l"/>
            <a:r>
              <a:rPr lang="en-US" b="0" i="0" dirty="0">
                <a:solidFill>
                  <a:srgbClr val="48485E"/>
                </a:solidFill>
                <a:effectLst/>
                <a:latin typeface="Playfair Display" panose="00000500000000000000" pitchFamily="2" charset="0"/>
              </a:rPr>
              <a:t>What Is JavaScript?</a:t>
            </a:r>
          </a:p>
        </p:txBody>
      </p:sp>
      <p:pic>
        <p:nvPicPr>
          <p:cNvPr id="5" name="Picture 4">
            <a:extLst>
              <a:ext uri="{FF2B5EF4-FFF2-40B4-BE49-F238E27FC236}">
                <a16:creationId xmlns:a16="http://schemas.microsoft.com/office/drawing/2014/main" id="{F55ED6EC-E46E-46F0-BA43-50C2DE481927}"/>
              </a:ext>
            </a:extLst>
          </p:cNvPr>
          <p:cNvPicPr>
            <a:picLocks noChangeAspect="1"/>
          </p:cNvPicPr>
          <p:nvPr/>
        </p:nvPicPr>
        <p:blipFill>
          <a:blip r:embed="rId2"/>
          <a:srcRect/>
          <a:stretch/>
        </p:blipFill>
        <p:spPr>
          <a:xfrm>
            <a:off x="7428387" y="2442754"/>
            <a:ext cx="4171429" cy="4238434"/>
          </a:xfrm>
          <a:prstGeom prst="rect">
            <a:avLst/>
          </a:prstGeom>
        </p:spPr>
      </p:pic>
      <p:sp>
        <p:nvSpPr>
          <p:cNvPr id="4" name="TextBox 3">
            <a:extLst>
              <a:ext uri="{FF2B5EF4-FFF2-40B4-BE49-F238E27FC236}">
                <a16:creationId xmlns:a16="http://schemas.microsoft.com/office/drawing/2014/main" id="{C3DC42C6-A6F4-47B1-8F7E-4D96CF043C21}"/>
              </a:ext>
            </a:extLst>
          </p:cNvPr>
          <p:cNvSpPr txBox="1"/>
          <p:nvPr/>
        </p:nvSpPr>
        <p:spPr>
          <a:xfrm>
            <a:off x="1018903" y="2142309"/>
            <a:ext cx="5930537" cy="2862322"/>
          </a:xfrm>
          <a:prstGeom prst="rect">
            <a:avLst/>
          </a:prstGeom>
          <a:noFill/>
        </p:spPr>
        <p:txBody>
          <a:bodyPr wrap="square" rtlCol="0">
            <a:spAutoFit/>
          </a:bodyPr>
          <a:lstStyle/>
          <a:p>
            <a:r>
              <a:rPr lang="en-US" b="0" i="0" dirty="0">
                <a:solidFill>
                  <a:srgbClr val="48485E"/>
                </a:solidFill>
                <a:effectLst/>
                <a:latin typeface="Roboto" panose="02000000000000000000" pitchFamily="2" charset="0"/>
              </a:rPr>
              <a:t>JavaScript is a scripting language that is one of the three core languages used to develop websites.</a:t>
            </a:r>
          </a:p>
          <a:p>
            <a:endParaRPr lang="en-US" dirty="0">
              <a:solidFill>
                <a:srgbClr val="48485E"/>
              </a:solidFill>
              <a:latin typeface="Roboto" panose="02000000000000000000" pitchFamily="2" charset="0"/>
            </a:endParaRPr>
          </a:p>
          <a:p>
            <a:r>
              <a:rPr lang="en-US" b="0" i="0" dirty="0">
                <a:solidFill>
                  <a:srgbClr val="48485E"/>
                </a:solidFill>
                <a:effectLst/>
                <a:latin typeface="Roboto" panose="02000000000000000000" pitchFamily="2" charset="0"/>
              </a:rPr>
              <a:t> HTML and CSS give a website structure and style, JavaScript lets you add functionality and behaviors to your website</a:t>
            </a:r>
          </a:p>
          <a:p>
            <a:endParaRPr lang="en-US" dirty="0">
              <a:solidFill>
                <a:srgbClr val="48485E"/>
              </a:solidFill>
              <a:latin typeface="Roboto" panose="02000000000000000000" pitchFamily="2" charset="0"/>
            </a:endParaRPr>
          </a:p>
          <a:p>
            <a:r>
              <a:rPr lang="en-US" b="1" i="0" dirty="0">
                <a:solidFill>
                  <a:srgbClr val="000000"/>
                </a:solidFill>
                <a:effectLst/>
                <a:latin typeface="Verdana" panose="020B0604030504040204" pitchFamily="34" charset="0"/>
              </a:rPr>
              <a:t>JavaScript</a:t>
            </a:r>
            <a:r>
              <a:rPr lang="en-US" b="0" i="0" dirty="0">
                <a:solidFill>
                  <a:srgbClr val="000000"/>
                </a:solidFill>
                <a:effectLst/>
                <a:latin typeface="Verdana" panose="020B0604030504040204" pitchFamily="34" charset="0"/>
              </a:rPr>
              <a:t> was invented by </a:t>
            </a:r>
            <a:r>
              <a:rPr lang="en-US" b="1" i="0" dirty="0">
                <a:solidFill>
                  <a:srgbClr val="000000"/>
                </a:solidFill>
                <a:effectLst/>
                <a:latin typeface="Verdana" panose="020B0604030504040204" pitchFamily="34" charset="0"/>
              </a:rPr>
              <a:t>Brendan </a:t>
            </a:r>
            <a:r>
              <a:rPr lang="en-US" b="1" i="0" dirty="0" err="1">
                <a:solidFill>
                  <a:srgbClr val="000000"/>
                </a:solidFill>
                <a:effectLst/>
                <a:latin typeface="Verdana" panose="020B0604030504040204" pitchFamily="34" charset="0"/>
              </a:rPr>
              <a:t>Eich</a:t>
            </a:r>
            <a:r>
              <a:rPr lang="en-US" b="0" i="0" dirty="0">
                <a:solidFill>
                  <a:srgbClr val="000000"/>
                </a:solidFill>
                <a:effectLst/>
                <a:latin typeface="Verdana" panose="020B0604030504040204" pitchFamily="34" charset="0"/>
              </a:rPr>
              <a:t> in 1995.</a:t>
            </a:r>
            <a:endParaRPr lang="en-US" dirty="0">
              <a:solidFill>
                <a:srgbClr val="48485E"/>
              </a:solidFill>
              <a:latin typeface="Roboto" panose="02000000000000000000" pitchFamily="2" charset="0"/>
            </a:endParaRPr>
          </a:p>
          <a:p>
            <a:endParaRPr lang="en-US" dirty="0">
              <a:solidFill>
                <a:srgbClr val="48485E"/>
              </a:solidFill>
              <a:latin typeface="Roboto" panose="02000000000000000000" pitchFamily="2" charset="0"/>
            </a:endParaRPr>
          </a:p>
        </p:txBody>
      </p:sp>
    </p:spTree>
    <p:extLst>
      <p:ext uri="{BB962C8B-B14F-4D97-AF65-F5344CB8AC3E}">
        <p14:creationId xmlns:p14="http://schemas.microsoft.com/office/powerpoint/2010/main" val="248782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shape&#10;&#10;Description automatically generated">
            <a:extLst>
              <a:ext uri="{FF2B5EF4-FFF2-40B4-BE49-F238E27FC236}">
                <a16:creationId xmlns:a16="http://schemas.microsoft.com/office/drawing/2014/main" id="{B445DD49-8951-4F33-8DE1-3FFFDE06D7B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76748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45DD49-8951-4F33-8DE1-3FFFDE06D7BF}"/>
              </a:ext>
            </a:extLst>
          </p:cNvPr>
          <p:cNvPicPr>
            <a:picLocks noChangeAspect="1"/>
          </p:cNvPicPr>
          <p:nvPr/>
        </p:nvPicPr>
        <p:blipFill>
          <a:blip r:embed="rId2"/>
          <a:srcRect/>
          <a:stretch/>
        </p:blipFill>
        <p:spPr>
          <a:xfrm>
            <a:off x="0" y="91440"/>
            <a:ext cx="12192000" cy="2655819"/>
          </a:xfrm>
          <a:prstGeom prst="rect">
            <a:avLst/>
          </a:prstGeom>
        </p:spPr>
      </p:pic>
      <p:pic>
        <p:nvPicPr>
          <p:cNvPr id="3" name="Picture 2">
            <a:extLst>
              <a:ext uri="{FF2B5EF4-FFF2-40B4-BE49-F238E27FC236}">
                <a16:creationId xmlns:a16="http://schemas.microsoft.com/office/drawing/2014/main" id="{BA3A113A-6009-4C63-BE1B-2F0CFA9126C2}"/>
              </a:ext>
            </a:extLst>
          </p:cNvPr>
          <p:cNvPicPr>
            <a:picLocks noChangeAspect="1"/>
          </p:cNvPicPr>
          <p:nvPr/>
        </p:nvPicPr>
        <p:blipFill>
          <a:blip r:embed="rId3"/>
          <a:srcRect/>
          <a:stretch/>
        </p:blipFill>
        <p:spPr>
          <a:xfrm>
            <a:off x="594360" y="3149616"/>
            <a:ext cx="11003280" cy="3321266"/>
          </a:xfrm>
          <a:prstGeom prst="rect">
            <a:avLst/>
          </a:prstGeom>
        </p:spPr>
      </p:pic>
    </p:spTree>
    <p:extLst>
      <p:ext uri="{BB962C8B-B14F-4D97-AF65-F5344CB8AC3E}">
        <p14:creationId xmlns:p14="http://schemas.microsoft.com/office/powerpoint/2010/main" val="1222208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4525F-61E7-46F7-B1E4-7066E0C64A69}"/>
              </a:ext>
            </a:extLst>
          </p:cNvPr>
          <p:cNvSpPr>
            <a:spLocks noGrp="1"/>
          </p:cNvSpPr>
          <p:nvPr>
            <p:ph type="title"/>
          </p:nvPr>
        </p:nvSpPr>
        <p:spPr/>
        <p:txBody>
          <a:bodyPr>
            <a:normAutofit/>
          </a:bodyPr>
          <a:lstStyle/>
          <a:p>
            <a:r>
              <a:rPr lang="en-US" b="1" u="sng" dirty="0">
                <a:solidFill>
                  <a:srgbClr val="C00000"/>
                </a:solidFill>
              </a:rPr>
              <a:t>Introduction to the JavaScript</a:t>
            </a:r>
            <a:br>
              <a:rPr lang="en-US" b="1" u="sng" dirty="0">
                <a:solidFill>
                  <a:srgbClr val="C00000"/>
                </a:solidFill>
              </a:rPr>
            </a:br>
            <a:endParaRPr lang="en-US" b="1" u="sng" dirty="0">
              <a:solidFill>
                <a:srgbClr val="C00000"/>
              </a:solidFill>
            </a:endParaRPr>
          </a:p>
        </p:txBody>
      </p:sp>
      <p:sp>
        <p:nvSpPr>
          <p:cNvPr id="3" name="Content Placeholder 2">
            <a:extLst>
              <a:ext uri="{FF2B5EF4-FFF2-40B4-BE49-F238E27FC236}">
                <a16:creationId xmlns:a16="http://schemas.microsoft.com/office/drawing/2014/main" id="{9CF4759A-A4F7-49D2-80AD-A7A01FF142DE}"/>
              </a:ext>
            </a:extLst>
          </p:cNvPr>
          <p:cNvSpPr>
            <a:spLocks noGrp="1"/>
          </p:cNvSpPr>
          <p:nvPr>
            <p:ph idx="1"/>
          </p:nvPr>
        </p:nvSpPr>
        <p:spPr/>
        <p:txBody>
          <a:bodyPr>
            <a:normAutofit/>
          </a:bodyPr>
          <a:lstStyle/>
          <a:p>
            <a:pPr>
              <a:buFont typeface="Wingdings" panose="05000000000000000000" pitchFamily="2" charset="2"/>
              <a:buChar char="v"/>
            </a:pPr>
            <a:r>
              <a:rPr lang="en-US" sz="3600" i="1" dirty="0">
                <a:solidFill>
                  <a:srgbClr val="00B0F0"/>
                </a:solidFill>
              </a:rPr>
              <a:t>Ways of using JavaScript</a:t>
            </a:r>
          </a:p>
          <a:p>
            <a:pPr marL="0" indent="0">
              <a:buNone/>
            </a:pPr>
            <a:r>
              <a:rPr lang="en-US" sz="3600" i="1" dirty="0">
                <a:solidFill>
                  <a:srgbClr val="00B0F0"/>
                </a:solidFill>
              </a:rPr>
              <a:t>              </a:t>
            </a:r>
            <a:r>
              <a:rPr lang="en-US" sz="3600" dirty="0"/>
              <a:t>1. Internal script </a:t>
            </a:r>
            <a:r>
              <a:rPr lang="en-US" sz="3600" i="1" dirty="0">
                <a:solidFill>
                  <a:srgbClr val="00B0F0"/>
                </a:solidFill>
              </a:rPr>
              <a:t> </a:t>
            </a:r>
          </a:p>
          <a:p>
            <a:pPr marL="0" indent="0">
              <a:buNone/>
            </a:pPr>
            <a:r>
              <a:rPr lang="en-US" sz="3600" i="1" dirty="0">
                <a:solidFill>
                  <a:srgbClr val="00B0F0"/>
                </a:solidFill>
              </a:rPr>
              <a:t>              </a:t>
            </a:r>
            <a:r>
              <a:rPr lang="en-US" sz="3600" dirty="0"/>
              <a:t>2. External script files</a:t>
            </a:r>
          </a:p>
          <a:p>
            <a:pPr marL="0" indent="0">
              <a:buNone/>
            </a:pPr>
            <a:endParaRPr lang="en-US" sz="3600" dirty="0"/>
          </a:p>
        </p:txBody>
      </p:sp>
      <p:pic>
        <p:nvPicPr>
          <p:cNvPr id="5" name="Picture 4">
            <a:extLst>
              <a:ext uri="{FF2B5EF4-FFF2-40B4-BE49-F238E27FC236}">
                <a16:creationId xmlns:a16="http://schemas.microsoft.com/office/drawing/2014/main" id="{F55ED6EC-E46E-46F0-BA43-50C2DE4819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002" y="2005614"/>
            <a:ext cx="4675574" cy="4675574"/>
          </a:xfrm>
          <a:prstGeom prst="rect">
            <a:avLst/>
          </a:prstGeom>
        </p:spPr>
      </p:pic>
    </p:spTree>
    <p:extLst>
      <p:ext uri="{BB962C8B-B14F-4D97-AF65-F5344CB8AC3E}">
        <p14:creationId xmlns:p14="http://schemas.microsoft.com/office/powerpoint/2010/main" val="1174686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92B28F-7CDD-40A3-BFE2-67CBDC5B16BA}"/>
              </a:ext>
            </a:extLst>
          </p:cNvPr>
          <p:cNvSpPr txBox="1"/>
          <p:nvPr/>
        </p:nvSpPr>
        <p:spPr>
          <a:xfrm>
            <a:off x="261257" y="261257"/>
            <a:ext cx="4412343" cy="584775"/>
          </a:xfrm>
          <a:prstGeom prst="rect">
            <a:avLst/>
          </a:prstGeom>
          <a:noFill/>
        </p:spPr>
        <p:txBody>
          <a:bodyPr wrap="square" rtlCol="0">
            <a:spAutoFit/>
          </a:bodyPr>
          <a:lstStyle/>
          <a:p>
            <a:r>
              <a:rPr lang="en-US" sz="3200" b="1" dirty="0">
                <a:solidFill>
                  <a:srgbClr val="2B0165"/>
                </a:solidFill>
                <a:latin typeface="Arial" panose="020B0604020202020204" pitchFamily="34" charset="0"/>
                <a:cs typeface="Arial" panose="020B0604020202020204" pitchFamily="34" charset="0"/>
              </a:rPr>
              <a:t>What is HTML is?</a:t>
            </a:r>
          </a:p>
        </p:txBody>
      </p:sp>
      <p:sp>
        <p:nvSpPr>
          <p:cNvPr id="3" name="TextBox 2">
            <a:extLst>
              <a:ext uri="{FF2B5EF4-FFF2-40B4-BE49-F238E27FC236}">
                <a16:creationId xmlns:a16="http://schemas.microsoft.com/office/drawing/2014/main" id="{A01CEAD5-D7BD-417A-94E4-E7F1043D3C80}"/>
              </a:ext>
            </a:extLst>
          </p:cNvPr>
          <p:cNvSpPr txBox="1"/>
          <p:nvPr/>
        </p:nvSpPr>
        <p:spPr>
          <a:xfrm>
            <a:off x="760186" y="1575831"/>
            <a:ext cx="3223959" cy="369332"/>
          </a:xfrm>
          <a:prstGeom prst="rect">
            <a:avLst/>
          </a:prstGeom>
          <a:noFill/>
        </p:spPr>
        <p:txBody>
          <a:bodyPr wrap="none" rtlCol="0">
            <a:spAutoFit/>
          </a:bodyPr>
          <a:lstStyle/>
          <a:p>
            <a:r>
              <a:rPr lang="en-US" b="1" dirty="0">
                <a:solidFill>
                  <a:srgbClr val="2B0165"/>
                </a:solidFill>
                <a:latin typeface="Arial" panose="020B0604020202020204" pitchFamily="34" charset="0"/>
                <a:cs typeface="Arial" panose="020B0604020202020204" pitchFamily="34" charset="0"/>
              </a:rPr>
              <a:t>Hypertext</a:t>
            </a:r>
            <a:r>
              <a:rPr lang="en-US" dirty="0">
                <a:latin typeface="Arial" panose="020B0604020202020204" pitchFamily="34" charset="0"/>
                <a:cs typeface="Arial" panose="020B0604020202020204" pitchFamily="34" charset="0"/>
              </a:rPr>
              <a:t> </a:t>
            </a:r>
            <a:r>
              <a:rPr lang="en-US" b="1" dirty="0">
                <a:solidFill>
                  <a:schemeClr val="accent1"/>
                </a:solidFill>
                <a:latin typeface="Arial" panose="020B0604020202020204" pitchFamily="34" charset="0"/>
                <a:cs typeface="Arial" panose="020B0604020202020204" pitchFamily="34" charset="0"/>
              </a:rPr>
              <a:t>Markup</a:t>
            </a:r>
            <a:r>
              <a:rPr lang="en-US" dirty="0">
                <a:latin typeface="Arial" panose="020B0604020202020204" pitchFamily="34" charset="0"/>
                <a:cs typeface="Arial" panose="020B0604020202020204" pitchFamily="34" charset="0"/>
              </a:rPr>
              <a:t> </a:t>
            </a:r>
            <a:r>
              <a:rPr lang="en-US" dirty="0">
                <a:solidFill>
                  <a:schemeClr val="bg2">
                    <a:lumMod val="10000"/>
                  </a:schemeClr>
                </a:solidFill>
                <a:latin typeface="Arial" panose="020B0604020202020204" pitchFamily="34" charset="0"/>
                <a:cs typeface="Arial" panose="020B0604020202020204" pitchFamily="34" charset="0"/>
              </a:rPr>
              <a:t>Language</a:t>
            </a:r>
          </a:p>
        </p:txBody>
      </p:sp>
      <p:pic>
        <p:nvPicPr>
          <p:cNvPr id="4" name="Picture 3">
            <a:extLst>
              <a:ext uri="{FF2B5EF4-FFF2-40B4-BE49-F238E27FC236}">
                <a16:creationId xmlns:a16="http://schemas.microsoft.com/office/drawing/2014/main" id="{EF62AA5D-9BB5-458C-B217-6E21ED704814}"/>
              </a:ext>
            </a:extLst>
          </p:cNvPr>
          <p:cNvPicPr>
            <a:picLocks noChangeAspect="1"/>
          </p:cNvPicPr>
          <p:nvPr/>
        </p:nvPicPr>
        <p:blipFill>
          <a:blip r:embed="rId2"/>
          <a:stretch>
            <a:fillRect/>
          </a:stretch>
        </p:blipFill>
        <p:spPr>
          <a:xfrm>
            <a:off x="628162" y="2660093"/>
            <a:ext cx="4933950" cy="2352675"/>
          </a:xfrm>
          <a:prstGeom prst="rect">
            <a:avLst/>
          </a:prstGeom>
        </p:spPr>
      </p:pic>
      <p:pic>
        <p:nvPicPr>
          <p:cNvPr id="5" name="Picture 4">
            <a:extLst>
              <a:ext uri="{FF2B5EF4-FFF2-40B4-BE49-F238E27FC236}">
                <a16:creationId xmlns:a16="http://schemas.microsoft.com/office/drawing/2014/main" id="{9D8A39BF-411E-4EC5-B275-947FBD59A6CD}"/>
              </a:ext>
            </a:extLst>
          </p:cNvPr>
          <p:cNvPicPr>
            <a:picLocks noChangeAspect="1"/>
          </p:cNvPicPr>
          <p:nvPr/>
        </p:nvPicPr>
        <p:blipFill>
          <a:blip r:embed="rId3"/>
          <a:stretch>
            <a:fillRect/>
          </a:stretch>
        </p:blipFill>
        <p:spPr>
          <a:xfrm>
            <a:off x="7877149" y="2735975"/>
            <a:ext cx="3686689" cy="2276793"/>
          </a:xfrm>
          <a:prstGeom prst="rect">
            <a:avLst/>
          </a:prstGeom>
        </p:spPr>
      </p:pic>
      <p:cxnSp>
        <p:nvCxnSpPr>
          <p:cNvPr id="6" name="Connector: Elbow 5">
            <a:extLst>
              <a:ext uri="{FF2B5EF4-FFF2-40B4-BE49-F238E27FC236}">
                <a16:creationId xmlns:a16="http://schemas.microsoft.com/office/drawing/2014/main" id="{DC96CE99-466A-45C7-906D-1CF9E40C1DEC}"/>
              </a:ext>
            </a:extLst>
          </p:cNvPr>
          <p:cNvCxnSpPr>
            <a:cxnSpLocks/>
          </p:cNvCxnSpPr>
          <p:nvPr/>
        </p:nvCxnSpPr>
        <p:spPr>
          <a:xfrm rot="16200000" flipH="1">
            <a:off x="1142459" y="1973339"/>
            <a:ext cx="977900" cy="9194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7C65DAD5-801B-4ABF-98B0-F3DAB1A61CB4}"/>
              </a:ext>
            </a:extLst>
          </p:cNvPr>
          <p:cNvCxnSpPr>
            <a:cxnSpLocks/>
            <a:stCxn id="3" idx="2"/>
            <a:endCxn id="5" idx="0"/>
          </p:cNvCxnSpPr>
          <p:nvPr/>
        </p:nvCxnSpPr>
        <p:spPr>
          <a:xfrm rot="16200000" flipH="1">
            <a:off x="5650924" y="-1333595"/>
            <a:ext cx="790812" cy="73483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EF5AB300-0A95-4DD0-B39B-54CF8D67EC9C}"/>
              </a:ext>
            </a:extLst>
          </p:cNvPr>
          <p:cNvSpPr txBox="1">
            <a:spLocks/>
          </p:cNvSpPr>
          <p:nvPr/>
        </p:nvSpPr>
        <p:spPr bwMode="black">
          <a:xfrm>
            <a:off x="10103590" y="6447971"/>
            <a:ext cx="1979553" cy="370840"/>
          </a:xfrm>
          <a:prstGeom prst="rect">
            <a:avLst/>
          </a:prstGeom>
        </p:spPr>
        <p:txBody>
          <a:bodyPr vert="horz" lIns="0" tIns="45720" rIns="0" bIns="45720" rtlCol="0" anchor="ctr">
            <a:normAutofit fontScale="6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rial" panose="020B0604020202020204" pitchFamily="34" charset="0"/>
                <a:cs typeface="Arial" panose="020B0604020202020204" pitchFamily="34" charset="0"/>
              </a:rPr>
              <a:t>Create by Madhusha Prasad.</a:t>
            </a:r>
          </a:p>
        </p:txBody>
      </p:sp>
      <p:sp>
        <p:nvSpPr>
          <p:cNvPr id="10" name="TextBox 9">
            <a:extLst>
              <a:ext uri="{FF2B5EF4-FFF2-40B4-BE49-F238E27FC236}">
                <a16:creationId xmlns:a16="http://schemas.microsoft.com/office/drawing/2014/main" id="{A8FDC157-74E6-4E35-B9BD-F3BCB21D0FC2}"/>
              </a:ext>
            </a:extLst>
          </p:cNvPr>
          <p:cNvSpPr txBox="1"/>
          <p:nvPr/>
        </p:nvSpPr>
        <p:spPr>
          <a:xfrm>
            <a:off x="760186" y="1018831"/>
            <a:ext cx="6853223" cy="369332"/>
          </a:xfrm>
          <a:prstGeom prst="rect">
            <a:avLst/>
          </a:prstGeom>
          <a:noFill/>
        </p:spPr>
        <p:txBody>
          <a:bodyPr wrap="none" rtlCol="0">
            <a:spAutoFit/>
          </a:bodyPr>
          <a:lstStyle/>
          <a:p>
            <a:r>
              <a:rPr lang="en-US" b="0" i="0" dirty="0">
                <a:solidFill>
                  <a:srgbClr val="000000"/>
                </a:solidFill>
                <a:effectLst/>
                <a:latin typeface="Arial" panose="020B0604020202020204" pitchFamily="34" charset="0"/>
                <a:cs typeface="Arial" panose="020B0604020202020204" pitchFamily="34" charset="0"/>
              </a:rPr>
              <a:t>HTML is the standard </a:t>
            </a:r>
            <a:r>
              <a:rPr lang="en-US" b="1" i="0" dirty="0">
                <a:solidFill>
                  <a:srgbClr val="E88B33"/>
                </a:solidFill>
                <a:effectLst/>
                <a:latin typeface="Arial" panose="020B0604020202020204" pitchFamily="34" charset="0"/>
                <a:cs typeface="Arial" panose="020B0604020202020204" pitchFamily="34" charset="0"/>
              </a:rPr>
              <a:t>markup</a:t>
            </a:r>
            <a:r>
              <a:rPr lang="en-US" b="0" i="0" dirty="0">
                <a:solidFill>
                  <a:srgbClr val="000000"/>
                </a:solidFill>
                <a:effectLst/>
                <a:latin typeface="Arial" panose="020B0604020202020204" pitchFamily="34" charset="0"/>
                <a:cs typeface="Arial" panose="020B0604020202020204" pitchFamily="34" charset="0"/>
              </a:rPr>
              <a:t> language for creating </a:t>
            </a:r>
            <a:r>
              <a:rPr lang="en-US" b="1" i="0" dirty="0">
                <a:solidFill>
                  <a:srgbClr val="2B0165"/>
                </a:solidFill>
                <a:effectLst/>
                <a:latin typeface="Arial" panose="020B0604020202020204" pitchFamily="34" charset="0"/>
                <a:cs typeface="Arial" panose="020B0604020202020204" pitchFamily="34" charset="0"/>
              </a:rPr>
              <a:t>Web pages</a:t>
            </a:r>
            <a:r>
              <a:rPr lang="en-US" b="0" i="0" dirty="0">
                <a:solidFill>
                  <a:srgbClr val="000000"/>
                </a:solidFill>
                <a:effectLst/>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820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E2FDD-6444-4220-B658-8F98B81E4782}"/>
              </a:ext>
            </a:extLst>
          </p:cNvPr>
          <p:cNvSpPr>
            <a:spLocks noGrp="1"/>
          </p:cNvSpPr>
          <p:nvPr>
            <p:ph type="title"/>
          </p:nvPr>
        </p:nvSpPr>
        <p:spPr/>
        <p:txBody>
          <a:bodyPr/>
          <a:lstStyle/>
          <a:p>
            <a:pPr marL="685800" indent="-685800">
              <a:buClr>
                <a:schemeClr val="accent6">
                  <a:lumMod val="75000"/>
                </a:schemeClr>
              </a:buClr>
              <a:buFont typeface="Wingdings" panose="05000000000000000000" pitchFamily="2" charset="2"/>
              <a:buChar char="Ø"/>
            </a:pPr>
            <a:r>
              <a:rPr lang="en-US" dirty="0">
                <a:solidFill>
                  <a:schemeClr val="accent6">
                    <a:lumMod val="50000"/>
                  </a:schemeClr>
                </a:solidFill>
              </a:rPr>
              <a:t>Internal script </a:t>
            </a:r>
          </a:p>
        </p:txBody>
      </p:sp>
      <p:pic>
        <p:nvPicPr>
          <p:cNvPr id="5" name="Content Placeholder 4">
            <a:extLst>
              <a:ext uri="{FF2B5EF4-FFF2-40B4-BE49-F238E27FC236}">
                <a16:creationId xmlns:a16="http://schemas.microsoft.com/office/drawing/2014/main" id="{F60C4D43-75B3-4CB7-88BB-F9B17AEBB7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9562" y="3429000"/>
            <a:ext cx="6600167" cy="3174535"/>
          </a:xfrm>
        </p:spPr>
      </p:pic>
      <p:pic>
        <p:nvPicPr>
          <p:cNvPr id="7" name="Picture 6">
            <a:extLst>
              <a:ext uri="{FF2B5EF4-FFF2-40B4-BE49-F238E27FC236}">
                <a16:creationId xmlns:a16="http://schemas.microsoft.com/office/drawing/2014/main" id="{F10D2EAD-7D3E-43CF-ACFD-F5F838DEF4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2095" y="3428999"/>
            <a:ext cx="1961705" cy="3174535"/>
          </a:xfrm>
          <a:prstGeom prst="rect">
            <a:avLst/>
          </a:prstGeom>
        </p:spPr>
      </p:pic>
      <p:sp>
        <p:nvSpPr>
          <p:cNvPr id="6" name="Content Placeholder 2">
            <a:extLst>
              <a:ext uri="{FF2B5EF4-FFF2-40B4-BE49-F238E27FC236}">
                <a16:creationId xmlns:a16="http://schemas.microsoft.com/office/drawing/2014/main" id="{7AEF0A7A-42BF-4F6E-9B38-95411033D146}"/>
              </a:ext>
            </a:extLst>
          </p:cNvPr>
          <p:cNvSpPr txBox="1">
            <a:spLocks/>
          </p:cNvSpPr>
          <p:nvPr/>
        </p:nvSpPr>
        <p:spPr>
          <a:xfrm>
            <a:off x="1523984" y="1594549"/>
            <a:ext cx="3415662" cy="1723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800" b="0" i="0" u="none" strike="noStrike" baseline="0" dirty="0">
                <a:latin typeface="Calibri" panose="020F0502020204030204" pitchFamily="34" charset="0"/>
              </a:rPr>
              <a:t>Scripts in &lt;body&gt; (inline JS)</a:t>
            </a:r>
          </a:p>
          <a:p>
            <a:pPr marL="342900" indent="-342900">
              <a:buFont typeface="+mj-lt"/>
              <a:buAutoNum type="arabicPeriod"/>
            </a:pPr>
            <a:r>
              <a:rPr lang="en-US" sz="1800" b="0" i="0" u="none" strike="noStrike" baseline="0" dirty="0">
                <a:latin typeface="Calibri" panose="020F0502020204030204" pitchFamily="34" charset="0"/>
              </a:rPr>
              <a:t>Scripts in &lt;head&gt; (Internal script) </a:t>
            </a:r>
          </a:p>
          <a:p>
            <a:pPr marL="342900" indent="-342900">
              <a:buFont typeface="+mj-lt"/>
              <a:buAutoNum type="arabicPeriod"/>
            </a:pPr>
            <a:r>
              <a:rPr lang="en-US" sz="1800" b="0" i="0" u="none" strike="noStrike" baseline="0" dirty="0">
                <a:latin typeface="Calibri" panose="020F0502020204030204" pitchFamily="34" charset="0"/>
              </a:rPr>
              <a:t>Scripts in both &lt;head&gt; and &lt;body&gt; </a:t>
            </a:r>
          </a:p>
        </p:txBody>
      </p:sp>
    </p:spTree>
    <p:extLst>
      <p:ext uri="{BB962C8B-B14F-4D97-AF65-F5344CB8AC3E}">
        <p14:creationId xmlns:p14="http://schemas.microsoft.com/office/powerpoint/2010/main" val="2620537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BCE06-9244-4257-A638-35A3533AFDCB}"/>
              </a:ext>
            </a:extLst>
          </p:cNvPr>
          <p:cNvSpPr>
            <a:spLocks noGrp="1"/>
          </p:cNvSpPr>
          <p:nvPr>
            <p:ph type="title"/>
          </p:nvPr>
        </p:nvSpPr>
        <p:spPr>
          <a:xfrm>
            <a:off x="578528" y="0"/>
            <a:ext cx="10058400" cy="1371600"/>
          </a:xfrm>
        </p:spPr>
        <p:txBody>
          <a:bodyPr>
            <a:normAutofit/>
          </a:bodyPr>
          <a:lstStyle/>
          <a:p>
            <a:pPr marL="685800" indent="-685800">
              <a:buFont typeface="Wingdings" panose="05000000000000000000" pitchFamily="2" charset="2"/>
              <a:buChar char="Ø"/>
            </a:pPr>
            <a:r>
              <a:rPr lang="en-US" sz="4400" dirty="0">
                <a:solidFill>
                  <a:schemeClr val="accent6">
                    <a:lumMod val="50000"/>
                  </a:schemeClr>
                </a:solidFill>
              </a:rPr>
              <a:t>External script files</a:t>
            </a:r>
          </a:p>
        </p:txBody>
      </p:sp>
      <p:sp>
        <p:nvSpPr>
          <p:cNvPr id="3" name="Content Placeholder 2">
            <a:extLst>
              <a:ext uri="{FF2B5EF4-FFF2-40B4-BE49-F238E27FC236}">
                <a16:creationId xmlns:a16="http://schemas.microsoft.com/office/drawing/2014/main" id="{1DE838FB-660D-49FF-9E5A-626AB6D395B3}"/>
              </a:ext>
            </a:extLst>
          </p:cNvPr>
          <p:cNvSpPr>
            <a:spLocks noGrp="1"/>
          </p:cNvSpPr>
          <p:nvPr>
            <p:ph idx="1"/>
          </p:nvPr>
        </p:nvSpPr>
        <p:spPr>
          <a:xfrm>
            <a:off x="738327" y="1215352"/>
            <a:ext cx="10058400" cy="5283101"/>
          </a:xfrm>
        </p:spPr>
        <p:txBody>
          <a:bodyPr>
            <a:normAutofit/>
          </a:bodyPr>
          <a:lstStyle/>
          <a:p>
            <a:pPr>
              <a:buFont typeface="Arial" panose="020B0604020202020204" pitchFamily="34" charset="0"/>
              <a:buChar char="•"/>
            </a:pPr>
            <a:r>
              <a:rPr lang="en-US" sz="2400" dirty="0"/>
              <a:t>The JS file should use the extension .</a:t>
            </a:r>
            <a:r>
              <a:rPr lang="en-US" sz="2400" dirty="0" err="1"/>
              <a:t>js</a:t>
            </a:r>
            <a:endParaRPr lang="en-US" sz="2400" dirty="0"/>
          </a:p>
          <a:p>
            <a:pPr>
              <a:buFont typeface="Arial" panose="020B0604020202020204" pitchFamily="34" charset="0"/>
              <a:buChar char="•"/>
            </a:pPr>
            <a:r>
              <a:rPr lang="en-US" sz="2400" dirty="0"/>
              <a:t> External file is linked to the web page in head using the script element </a:t>
            </a:r>
          </a:p>
          <a:p>
            <a:pPr>
              <a:buFont typeface="Arial" panose="020B0604020202020204" pitchFamily="34" charset="0"/>
              <a:buChar char="•"/>
            </a:pPr>
            <a:r>
              <a:rPr lang="en-US" sz="2400" dirty="0"/>
              <a:t> The script element uses the </a:t>
            </a:r>
            <a:r>
              <a:rPr lang="en-US" sz="2400" dirty="0" err="1"/>
              <a:t>src</a:t>
            </a:r>
            <a:r>
              <a:rPr lang="en-US" sz="2400" dirty="0"/>
              <a:t> attribute to specify the URL of the source JS file </a:t>
            </a:r>
          </a:p>
          <a:p>
            <a:pPr>
              <a:buFont typeface="Arial" panose="020B0604020202020204" pitchFamily="34" charset="0"/>
              <a:buChar char="•"/>
            </a:pPr>
            <a:r>
              <a:rPr lang="en-US" sz="2400" dirty="0"/>
              <a:t> </a:t>
            </a:r>
            <a:r>
              <a:rPr lang="en-US" sz="2400" dirty="0" err="1"/>
              <a:t>src</a:t>
            </a:r>
            <a:r>
              <a:rPr lang="en-US" sz="2400" dirty="0"/>
              <a:t>=“/.</a:t>
            </a:r>
            <a:r>
              <a:rPr lang="en-US" sz="2400" dirty="0" err="1"/>
              <a:t>js</a:t>
            </a:r>
            <a:r>
              <a:rPr lang="en-US" sz="2400" dirty="0"/>
              <a:t>“</a:t>
            </a:r>
          </a:p>
          <a:p>
            <a:pPr marL="0" indent="0">
              <a:buNone/>
            </a:pPr>
            <a:endParaRPr lang="en-US" sz="2400" dirty="0"/>
          </a:p>
          <a:p>
            <a:pPr marL="0" indent="0">
              <a:buNone/>
            </a:pPr>
            <a:endParaRPr lang="en-US" sz="2400" dirty="0"/>
          </a:p>
        </p:txBody>
      </p:sp>
      <p:pic>
        <p:nvPicPr>
          <p:cNvPr id="4" name="Content Placeholder 4">
            <a:extLst>
              <a:ext uri="{FF2B5EF4-FFF2-40B4-BE49-F238E27FC236}">
                <a16:creationId xmlns:a16="http://schemas.microsoft.com/office/drawing/2014/main" id="{6AD8F52A-80E0-4FE3-9E95-3687A7134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373" y="2808514"/>
            <a:ext cx="6257366" cy="2508069"/>
          </a:xfrm>
          <a:prstGeom prst="rect">
            <a:avLst/>
          </a:prstGeom>
        </p:spPr>
      </p:pic>
      <p:pic>
        <p:nvPicPr>
          <p:cNvPr id="5" name="Picture 4">
            <a:extLst>
              <a:ext uri="{FF2B5EF4-FFF2-40B4-BE49-F238E27FC236}">
                <a16:creationId xmlns:a16="http://schemas.microsoft.com/office/drawing/2014/main" id="{60982C1E-C430-4357-A581-DA7B2A8EF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6481" y="2975247"/>
            <a:ext cx="2433376" cy="3270781"/>
          </a:xfrm>
          <a:prstGeom prst="rect">
            <a:avLst/>
          </a:prstGeom>
        </p:spPr>
      </p:pic>
      <p:pic>
        <p:nvPicPr>
          <p:cNvPr id="6" name="Picture 5">
            <a:extLst>
              <a:ext uri="{FF2B5EF4-FFF2-40B4-BE49-F238E27FC236}">
                <a16:creationId xmlns:a16="http://schemas.microsoft.com/office/drawing/2014/main" id="{3888702F-80F5-4C52-8780-BBE6D2BA8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0373" y="5642648"/>
            <a:ext cx="6466108" cy="721306"/>
          </a:xfrm>
          <a:prstGeom prst="rect">
            <a:avLst/>
          </a:prstGeom>
        </p:spPr>
      </p:pic>
    </p:spTree>
    <p:extLst>
      <p:ext uri="{BB962C8B-B14F-4D97-AF65-F5344CB8AC3E}">
        <p14:creationId xmlns:p14="http://schemas.microsoft.com/office/powerpoint/2010/main" val="3012418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9B010-8C36-4F1B-A007-952F788EE6AA}"/>
              </a:ext>
            </a:extLst>
          </p:cNvPr>
          <p:cNvSpPr>
            <a:spLocks noGrp="1"/>
          </p:cNvSpPr>
          <p:nvPr>
            <p:ph type="title"/>
          </p:nvPr>
        </p:nvSpPr>
        <p:spPr>
          <a:xfrm>
            <a:off x="702816" y="145445"/>
            <a:ext cx="10058400" cy="1371600"/>
          </a:xfrm>
        </p:spPr>
        <p:txBody>
          <a:bodyPr>
            <a:normAutofit/>
          </a:bodyPr>
          <a:lstStyle/>
          <a:p>
            <a:pPr marL="685800" indent="-685800">
              <a:buFont typeface="Wingdings" panose="05000000000000000000" pitchFamily="2" charset="2"/>
              <a:buChar char="Ø"/>
            </a:pPr>
            <a:r>
              <a:rPr lang="en-US" sz="4400" dirty="0">
                <a:solidFill>
                  <a:schemeClr val="accent2">
                    <a:lumMod val="75000"/>
                  </a:schemeClr>
                </a:solidFill>
              </a:rPr>
              <a:t>Variables Types in JS</a:t>
            </a:r>
          </a:p>
        </p:txBody>
      </p:sp>
      <p:pic>
        <p:nvPicPr>
          <p:cNvPr id="5" name="Content Placeholder 4">
            <a:extLst>
              <a:ext uri="{FF2B5EF4-FFF2-40B4-BE49-F238E27FC236}">
                <a16:creationId xmlns:a16="http://schemas.microsoft.com/office/drawing/2014/main" id="{F8D23A56-1F4C-4EC3-BE34-4384CA823911}"/>
              </a:ext>
            </a:extLst>
          </p:cNvPr>
          <p:cNvPicPr>
            <a:picLocks noGrp="1" noChangeAspect="1"/>
          </p:cNvPicPr>
          <p:nvPr>
            <p:ph idx="1"/>
          </p:nvPr>
        </p:nvPicPr>
        <p:blipFill>
          <a:blip r:embed="rId2"/>
          <a:srcRect t="1108" b="1108"/>
          <a:stretch/>
        </p:blipFill>
        <p:spPr>
          <a:xfrm>
            <a:off x="6178731" y="1015032"/>
            <a:ext cx="5856514" cy="57236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CF4AA69A-9E97-4C0F-B519-857F0E74F753}"/>
              </a:ext>
            </a:extLst>
          </p:cNvPr>
          <p:cNvSpPr txBox="1"/>
          <p:nvPr/>
        </p:nvSpPr>
        <p:spPr>
          <a:xfrm>
            <a:off x="782321" y="1859339"/>
            <a:ext cx="5396410" cy="3139321"/>
          </a:xfrm>
          <a:prstGeom prst="rect">
            <a:avLst/>
          </a:prstGeom>
          <a:noFill/>
        </p:spPr>
        <p:txBody>
          <a:bodyPr wrap="square" rtlCol="0">
            <a:spAutoFit/>
          </a:bodyPr>
          <a:lstStyle/>
          <a:p>
            <a:pPr marL="342900" indent="-342900">
              <a:buFont typeface="+mj-lt"/>
              <a:buAutoNum type="arabicPeriod"/>
            </a:pPr>
            <a:r>
              <a:rPr lang="en-US" sz="1800" b="0" i="0" u="none" strike="noStrike" baseline="0" dirty="0">
                <a:latin typeface="Calibri" panose="020F0502020204030204" pitchFamily="34" charset="0"/>
              </a:rPr>
              <a:t>Numerical</a:t>
            </a:r>
          </a:p>
          <a:p>
            <a:pPr marL="800100" lvl="1" indent="-342900">
              <a:buFont typeface="+mj-lt"/>
              <a:buAutoNum type="arabicPeriod"/>
            </a:pPr>
            <a:r>
              <a:rPr lang="nl-NL" b="0" i="0" u="none" strike="noStrike" baseline="0" dirty="0">
                <a:latin typeface="Calibri" panose="020F0502020204030204" pitchFamily="34" charset="0"/>
              </a:rPr>
              <a:t>Integers –1, 2, 3, -56, -135, 3464</a:t>
            </a:r>
          </a:p>
          <a:p>
            <a:pPr marL="800100" lvl="1" indent="-342900">
              <a:buFont typeface="+mj-lt"/>
              <a:buAutoNum type="arabicPeriod"/>
            </a:pPr>
            <a:r>
              <a:rPr lang="en-US" b="0" i="0" u="none" strike="noStrike" baseline="0" dirty="0">
                <a:latin typeface="Calibri" panose="020F0502020204030204" pitchFamily="34" charset="0"/>
              </a:rPr>
              <a:t>Floating point/Decimal –34.46, -65.135</a:t>
            </a:r>
          </a:p>
          <a:p>
            <a:pPr marL="342900" indent="-342900">
              <a:buFont typeface="+mj-lt"/>
              <a:buAutoNum type="arabicPeriod"/>
            </a:pPr>
            <a:r>
              <a:rPr lang="en-US" sz="1800" b="0" i="0" u="none" strike="noStrike" baseline="0" dirty="0">
                <a:latin typeface="Calibri" panose="020F0502020204030204" pitchFamily="34" charset="0"/>
              </a:rPr>
              <a:t>Strings</a:t>
            </a:r>
          </a:p>
          <a:p>
            <a:pPr marL="800100" lvl="1" indent="-342900">
              <a:buFont typeface="+mj-lt"/>
              <a:buAutoNum type="arabicPeriod"/>
            </a:pPr>
            <a:r>
              <a:rPr lang="en-US" b="0" i="0" u="none" strike="noStrike" baseline="0" dirty="0">
                <a:latin typeface="Calibri" panose="020F0502020204030204" pitchFamily="34" charset="0"/>
              </a:rPr>
              <a:t>Single characters –“a”, “b”, “c”, “2”, “7”</a:t>
            </a:r>
          </a:p>
          <a:p>
            <a:pPr marL="800100" lvl="1" indent="-342900">
              <a:buFont typeface="+mj-lt"/>
              <a:buAutoNum type="arabicPeriod"/>
            </a:pPr>
            <a:r>
              <a:rPr lang="en-US" b="0" i="0" u="none" strike="noStrike" baseline="0" dirty="0">
                <a:latin typeface="Calibri" panose="020F0502020204030204" pitchFamily="34" charset="0"/>
              </a:rPr>
              <a:t>Multiple characters –“</a:t>
            </a:r>
            <a:r>
              <a:rPr lang="en-US" b="0" i="0" u="none" strike="noStrike" baseline="0" dirty="0" err="1">
                <a:latin typeface="Calibri" panose="020F0502020204030204" pitchFamily="34" charset="0"/>
              </a:rPr>
              <a:t>abc</a:t>
            </a:r>
            <a:r>
              <a:rPr lang="en-US" b="0" i="0" u="none" strike="noStrike" baseline="0" dirty="0">
                <a:latin typeface="Calibri" panose="020F0502020204030204" pitchFamily="34" charset="0"/>
              </a:rPr>
              <a:t>”, “12/04/2012”, “34”</a:t>
            </a:r>
          </a:p>
          <a:p>
            <a:pPr marL="342900" indent="-342900">
              <a:buFont typeface="+mj-lt"/>
              <a:buAutoNum type="arabicPeriod"/>
            </a:pPr>
            <a:r>
              <a:rPr lang="en-US" sz="1800" b="0" i="0" u="none" strike="noStrike" baseline="0" dirty="0">
                <a:latin typeface="Calibri" panose="020F0502020204030204" pitchFamily="34" charset="0"/>
              </a:rPr>
              <a:t>Boolean –true / false</a:t>
            </a:r>
          </a:p>
          <a:p>
            <a:pPr marL="342900" indent="-342900">
              <a:buFont typeface="+mj-lt"/>
              <a:buAutoNum type="arabicPeriod"/>
            </a:pPr>
            <a:r>
              <a:rPr lang="en-US" sz="1800" b="0" i="0" u="none" strike="noStrike" baseline="0" dirty="0">
                <a:latin typeface="Calibri" panose="020F0502020204030204" pitchFamily="34" charset="0"/>
              </a:rPr>
              <a:t>Null</a:t>
            </a:r>
          </a:p>
          <a:p>
            <a:pPr marL="342900" indent="-342900">
              <a:buFont typeface="+mj-lt"/>
              <a:buAutoNum type="arabicPeriod"/>
            </a:pPr>
            <a:r>
              <a:rPr lang="en-US" sz="1800" b="0" i="0" u="none" strike="noStrike" baseline="0" dirty="0">
                <a:latin typeface="Calibri" panose="020F0502020204030204" pitchFamily="34" charset="0"/>
              </a:rPr>
              <a:t>Undefined</a:t>
            </a:r>
          </a:p>
          <a:p>
            <a:pPr marL="342900" indent="-342900">
              <a:buFont typeface="+mj-lt"/>
              <a:buAutoNum type="arabicPeriod"/>
            </a:pPr>
            <a:r>
              <a:rPr lang="en-US" dirty="0">
                <a:latin typeface="Calibri" panose="020F0502020204030204" pitchFamily="34" charset="0"/>
              </a:rPr>
              <a:t>Object</a:t>
            </a:r>
            <a:endParaRPr lang="en-US" sz="1800" b="0" i="0" u="none" strike="noStrike" baseline="0" dirty="0">
              <a:latin typeface="Calibri" panose="020F0502020204030204" pitchFamily="34" charset="0"/>
            </a:endParaRPr>
          </a:p>
          <a:p>
            <a:endParaRPr lang="en-US" dirty="0"/>
          </a:p>
        </p:txBody>
      </p:sp>
    </p:spTree>
    <p:extLst>
      <p:ext uri="{BB962C8B-B14F-4D97-AF65-F5344CB8AC3E}">
        <p14:creationId xmlns:p14="http://schemas.microsoft.com/office/powerpoint/2010/main" val="1280117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2C75-75A5-453F-B067-6D17721467F6}"/>
              </a:ext>
            </a:extLst>
          </p:cNvPr>
          <p:cNvSpPr>
            <a:spLocks noGrp="1"/>
          </p:cNvSpPr>
          <p:nvPr>
            <p:ph type="title"/>
          </p:nvPr>
        </p:nvSpPr>
        <p:spPr>
          <a:xfrm>
            <a:off x="454240" y="216465"/>
            <a:ext cx="10058400" cy="1371600"/>
          </a:xfrm>
        </p:spPr>
        <p:txBody>
          <a:bodyPr>
            <a:normAutofit/>
          </a:bodyPr>
          <a:lstStyle/>
          <a:p>
            <a:pPr marL="685800" indent="-685800">
              <a:buFont typeface="Wingdings" panose="05000000000000000000" pitchFamily="2" charset="2"/>
              <a:buChar char="Ø"/>
            </a:pPr>
            <a:r>
              <a:rPr lang="en-US" sz="3600" dirty="0">
                <a:solidFill>
                  <a:srgbClr val="C00000"/>
                </a:solidFill>
              </a:rPr>
              <a:t>Variable declaration</a:t>
            </a:r>
            <a:br>
              <a:rPr lang="en-US" sz="4400" dirty="0">
                <a:solidFill>
                  <a:srgbClr val="C00000"/>
                </a:solidFill>
              </a:rPr>
            </a:br>
            <a:endParaRPr lang="en-US" sz="4400" dirty="0">
              <a:solidFill>
                <a:srgbClr val="C00000"/>
              </a:solidFill>
            </a:endParaRPr>
          </a:p>
        </p:txBody>
      </p:sp>
      <p:sp>
        <p:nvSpPr>
          <p:cNvPr id="3" name="Content Placeholder 2">
            <a:extLst>
              <a:ext uri="{FF2B5EF4-FFF2-40B4-BE49-F238E27FC236}">
                <a16:creationId xmlns:a16="http://schemas.microsoft.com/office/drawing/2014/main" id="{A226F4AB-884C-4CF3-9B19-8263B2C5BFA3}"/>
              </a:ext>
            </a:extLst>
          </p:cNvPr>
          <p:cNvSpPr>
            <a:spLocks noGrp="1"/>
          </p:cNvSpPr>
          <p:nvPr>
            <p:ph idx="1"/>
          </p:nvPr>
        </p:nvSpPr>
        <p:spPr>
          <a:xfrm>
            <a:off x="646633" y="1293730"/>
            <a:ext cx="6929824" cy="3931920"/>
          </a:xfrm>
        </p:spPr>
        <p:txBody>
          <a:bodyPr/>
          <a:lstStyle/>
          <a:p>
            <a:pPr marL="0" indent="0">
              <a:buNone/>
            </a:pPr>
            <a:r>
              <a:rPr lang="en-US" sz="2000" b="1" dirty="0"/>
              <a:t>You should not use any of the JavaScript reserved keywords as a </a:t>
            </a:r>
          </a:p>
          <a:p>
            <a:pPr marL="0" indent="0">
              <a:buNone/>
            </a:pPr>
            <a:r>
              <a:rPr lang="en-US" sz="2000" b="1" dirty="0"/>
              <a:t>variable name. </a:t>
            </a:r>
            <a:endParaRPr lang="en-US" b="1" dirty="0"/>
          </a:p>
          <a:p>
            <a:pPr marL="0" indent="0">
              <a:buNone/>
            </a:pPr>
            <a:r>
              <a:rPr lang="en-US" sz="2000" dirty="0"/>
              <a:t>• No spaces </a:t>
            </a:r>
          </a:p>
          <a:p>
            <a:pPr marL="0" indent="0">
              <a:buNone/>
            </a:pPr>
            <a:r>
              <a:rPr lang="en-US" sz="2000" dirty="0"/>
              <a:t>• Meaningful</a:t>
            </a:r>
          </a:p>
          <a:p>
            <a:pPr marL="0" indent="0">
              <a:buNone/>
            </a:pPr>
            <a:r>
              <a:rPr lang="en-US" sz="2000" dirty="0"/>
              <a:t>• Use camel case </a:t>
            </a:r>
          </a:p>
          <a:p>
            <a:pPr marL="0" indent="0">
              <a:buNone/>
            </a:pPr>
            <a:r>
              <a:rPr lang="en-US" sz="2000" dirty="0"/>
              <a:t>• The keyword var and let is used to </a:t>
            </a:r>
          </a:p>
          <a:p>
            <a:pPr marL="0" indent="0">
              <a:buNone/>
            </a:pPr>
            <a:r>
              <a:rPr lang="en-US" sz="2000" dirty="0"/>
              <a:t>declare a variable.</a:t>
            </a:r>
            <a:endParaRPr lang="en-US" sz="2000" b="1" dirty="0"/>
          </a:p>
        </p:txBody>
      </p:sp>
      <p:pic>
        <p:nvPicPr>
          <p:cNvPr id="5" name="Picture 4">
            <a:extLst>
              <a:ext uri="{FF2B5EF4-FFF2-40B4-BE49-F238E27FC236}">
                <a16:creationId xmlns:a16="http://schemas.microsoft.com/office/drawing/2014/main" id="{3D767690-1F79-462B-8453-07C6A8362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5485" y="1748109"/>
            <a:ext cx="4896416" cy="4554806"/>
          </a:xfrm>
          <a:prstGeom prst="rect">
            <a:avLst/>
          </a:prstGeom>
        </p:spPr>
      </p:pic>
    </p:spTree>
    <p:extLst>
      <p:ext uri="{BB962C8B-B14F-4D97-AF65-F5344CB8AC3E}">
        <p14:creationId xmlns:p14="http://schemas.microsoft.com/office/powerpoint/2010/main" val="3297790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7FB71-72D4-42E9-A784-B64553361433}"/>
              </a:ext>
            </a:extLst>
          </p:cNvPr>
          <p:cNvSpPr>
            <a:spLocks noGrp="1"/>
          </p:cNvSpPr>
          <p:nvPr>
            <p:ph type="title"/>
          </p:nvPr>
        </p:nvSpPr>
        <p:spPr/>
        <p:txBody>
          <a:bodyPr>
            <a:normAutofit/>
          </a:bodyPr>
          <a:lstStyle/>
          <a:p>
            <a:pPr marL="685800" indent="-685800">
              <a:buFont typeface="Wingdings" panose="05000000000000000000" pitchFamily="2" charset="2"/>
              <a:buChar char="q"/>
            </a:pPr>
            <a:r>
              <a:rPr lang="en-US" sz="4000" dirty="0">
                <a:solidFill>
                  <a:srgbClr val="7030A0"/>
                </a:solidFill>
              </a:rPr>
              <a:t>Identify the data type of each variable</a:t>
            </a:r>
          </a:p>
        </p:txBody>
      </p:sp>
      <p:sp>
        <p:nvSpPr>
          <p:cNvPr id="3" name="Content Placeholder 2">
            <a:extLst>
              <a:ext uri="{FF2B5EF4-FFF2-40B4-BE49-F238E27FC236}">
                <a16:creationId xmlns:a16="http://schemas.microsoft.com/office/drawing/2014/main" id="{ACC6B3E1-8D6E-40FD-83EB-A0A069F88F63}"/>
              </a:ext>
            </a:extLst>
          </p:cNvPr>
          <p:cNvSpPr>
            <a:spLocks noGrp="1"/>
          </p:cNvSpPr>
          <p:nvPr>
            <p:ph idx="1"/>
          </p:nvPr>
        </p:nvSpPr>
        <p:spPr/>
        <p:txBody>
          <a:bodyPr/>
          <a:lstStyle/>
          <a:p>
            <a:pPr marL="0" indent="0">
              <a:buNone/>
            </a:pPr>
            <a:r>
              <a:rPr lang="en-US" sz="2800" b="1" dirty="0"/>
              <a:t>• Examples </a:t>
            </a:r>
          </a:p>
          <a:p>
            <a:pPr marL="822960" lvl="3" indent="0">
              <a:buNone/>
            </a:pPr>
            <a:r>
              <a:rPr lang="en-US" sz="2800" dirty="0"/>
              <a:t>• var age; </a:t>
            </a:r>
          </a:p>
          <a:p>
            <a:pPr marL="822960" lvl="3" indent="0">
              <a:buNone/>
            </a:pPr>
            <a:r>
              <a:rPr lang="en-US" sz="2800" dirty="0"/>
              <a:t>• var </a:t>
            </a:r>
            <a:r>
              <a:rPr lang="en-US" sz="2800" dirty="0" err="1"/>
              <a:t>smallNumber</a:t>
            </a:r>
            <a:r>
              <a:rPr lang="en-US" sz="2800" dirty="0"/>
              <a:t>; </a:t>
            </a:r>
          </a:p>
          <a:p>
            <a:pPr marL="822960" lvl="3" indent="0">
              <a:buNone/>
            </a:pPr>
            <a:r>
              <a:rPr lang="en-US" sz="2800" dirty="0"/>
              <a:t>• var initial </a:t>
            </a:r>
          </a:p>
          <a:p>
            <a:pPr marL="822960" lvl="3" indent="0">
              <a:buNone/>
            </a:pPr>
            <a:r>
              <a:rPr lang="en-US" sz="2800" dirty="0"/>
              <a:t>• var name </a:t>
            </a:r>
          </a:p>
          <a:p>
            <a:pPr marL="822960" lvl="3" indent="0">
              <a:buNone/>
            </a:pPr>
            <a:r>
              <a:rPr lang="en-US" sz="2800" dirty="0"/>
              <a:t>• var </a:t>
            </a:r>
            <a:r>
              <a:rPr lang="en-US" sz="2800" dirty="0" err="1"/>
              <a:t>isPassed</a:t>
            </a:r>
            <a:r>
              <a:rPr lang="en-US" sz="2800" dirty="0"/>
              <a:t>; </a:t>
            </a:r>
          </a:p>
          <a:p>
            <a:pPr marL="822960" lvl="3" indent="0">
              <a:buNone/>
            </a:pPr>
            <a:r>
              <a:rPr lang="en-US" sz="2800" dirty="0"/>
              <a:t>• var num1, num2, num3;</a:t>
            </a:r>
          </a:p>
        </p:txBody>
      </p:sp>
    </p:spTree>
    <p:extLst>
      <p:ext uri="{BB962C8B-B14F-4D97-AF65-F5344CB8AC3E}">
        <p14:creationId xmlns:p14="http://schemas.microsoft.com/office/powerpoint/2010/main" val="83890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7DF85E-DEAB-4726-A5F8-2459FF709834}"/>
              </a:ext>
            </a:extLst>
          </p:cNvPr>
          <p:cNvSpPr>
            <a:spLocks noGrp="1"/>
          </p:cNvSpPr>
          <p:nvPr>
            <p:ph type="body" idx="1"/>
          </p:nvPr>
        </p:nvSpPr>
        <p:spPr>
          <a:xfrm>
            <a:off x="953424" y="2203605"/>
            <a:ext cx="4754880" cy="640080"/>
          </a:xfrm>
        </p:spPr>
        <p:txBody>
          <a:bodyPr>
            <a:normAutofit/>
          </a:bodyPr>
          <a:lstStyle/>
          <a:p>
            <a:pPr marL="342900" indent="-342900">
              <a:buClr>
                <a:srgbClr val="002060"/>
              </a:buClr>
              <a:buFont typeface="Wingdings" panose="05000000000000000000" pitchFamily="2" charset="2"/>
              <a:buChar char="q"/>
            </a:pPr>
            <a:r>
              <a:rPr lang="en-US" sz="3200" dirty="0">
                <a:solidFill>
                  <a:srgbClr val="002060"/>
                </a:solidFill>
              </a:rPr>
              <a:t>Initialize the variables</a:t>
            </a:r>
          </a:p>
        </p:txBody>
      </p:sp>
      <p:sp>
        <p:nvSpPr>
          <p:cNvPr id="4" name="Content Placeholder 3">
            <a:extLst>
              <a:ext uri="{FF2B5EF4-FFF2-40B4-BE49-F238E27FC236}">
                <a16:creationId xmlns:a16="http://schemas.microsoft.com/office/drawing/2014/main" id="{DB99D491-7227-4C4D-BC1B-51C412409F39}"/>
              </a:ext>
            </a:extLst>
          </p:cNvPr>
          <p:cNvSpPr>
            <a:spLocks noGrp="1"/>
          </p:cNvSpPr>
          <p:nvPr>
            <p:ph sz="half" idx="2"/>
          </p:nvPr>
        </p:nvSpPr>
        <p:spPr>
          <a:xfrm>
            <a:off x="953424" y="3389883"/>
            <a:ext cx="3356177" cy="3200400"/>
          </a:xfrm>
        </p:spPr>
        <p:txBody>
          <a:bodyPr>
            <a:normAutofit/>
          </a:bodyPr>
          <a:lstStyle/>
          <a:p>
            <a:pPr>
              <a:buFont typeface="Arial" panose="020B0604020202020204" pitchFamily="34" charset="0"/>
              <a:buChar char="•"/>
            </a:pPr>
            <a:r>
              <a:rPr lang="en-US" sz="2400" dirty="0"/>
              <a:t>var age = 20; </a:t>
            </a:r>
          </a:p>
          <a:p>
            <a:pPr>
              <a:buFont typeface="Arial" panose="020B0604020202020204" pitchFamily="34" charset="0"/>
              <a:buChar char="•"/>
            </a:pPr>
            <a:r>
              <a:rPr lang="en-US" sz="2400" dirty="0"/>
              <a:t>var height = 5.5;</a:t>
            </a:r>
          </a:p>
          <a:p>
            <a:pPr>
              <a:buFont typeface="Arial" panose="020B0604020202020204" pitchFamily="34" charset="0"/>
              <a:buChar char="•"/>
            </a:pPr>
            <a:r>
              <a:rPr lang="en-US" sz="2400" dirty="0"/>
              <a:t>var initial = "K"; </a:t>
            </a:r>
          </a:p>
          <a:p>
            <a:pPr>
              <a:buFont typeface="Arial" panose="020B0604020202020204" pitchFamily="34" charset="0"/>
              <a:buChar char="•"/>
            </a:pPr>
            <a:r>
              <a:rPr lang="en-US" sz="2400" dirty="0"/>
              <a:t>var name = "Kamal"; </a:t>
            </a:r>
          </a:p>
          <a:p>
            <a:pPr>
              <a:buFont typeface="Arial" panose="020B0604020202020204" pitchFamily="34" charset="0"/>
              <a:buChar char="•"/>
            </a:pPr>
            <a:r>
              <a:rPr lang="en-US" sz="2400" dirty="0"/>
              <a:t>var </a:t>
            </a:r>
            <a:r>
              <a:rPr lang="en-US" sz="2400" dirty="0" err="1"/>
              <a:t>isPassed</a:t>
            </a:r>
            <a:r>
              <a:rPr lang="en-US" sz="2400" dirty="0"/>
              <a:t> = true; </a:t>
            </a:r>
          </a:p>
        </p:txBody>
      </p:sp>
      <p:sp>
        <p:nvSpPr>
          <p:cNvPr id="5" name="Text Placeholder 4">
            <a:extLst>
              <a:ext uri="{FF2B5EF4-FFF2-40B4-BE49-F238E27FC236}">
                <a16:creationId xmlns:a16="http://schemas.microsoft.com/office/drawing/2014/main" id="{DFF65E87-53A9-4930-A7B5-E39D98AAD364}"/>
              </a:ext>
            </a:extLst>
          </p:cNvPr>
          <p:cNvSpPr>
            <a:spLocks noGrp="1"/>
          </p:cNvSpPr>
          <p:nvPr>
            <p:ph type="body" sz="quarter" idx="3"/>
          </p:nvPr>
        </p:nvSpPr>
        <p:spPr>
          <a:xfrm>
            <a:off x="6935071" y="2430948"/>
            <a:ext cx="4754880" cy="825474"/>
          </a:xfrm>
        </p:spPr>
        <p:txBody>
          <a:bodyPr>
            <a:noAutofit/>
          </a:bodyPr>
          <a:lstStyle/>
          <a:p>
            <a:pPr marL="342900" indent="-342900">
              <a:buClr>
                <a:srgbClr val="002060"/>
              </a:buClr>
              <a:buFont typeface="Wingdings" panose="05000000000000000000" pitchFamily="2" charset="2"/>
              <a:buChar char="q"/>
            </a:pPr>
            <a:r>
              <a:rPr lang="en-US" sz="2800" dirty="0">
                <a:solidFill>
                  <a:srgbClr val="002060"/>
                </a:solidFill>
              </a:rPr>
              <a:t>Assign values to the variables</a:t>
            </a:r>
          </a:p>
        </p:txBody>
      </p:sp>
      <p:sp>
        <p:nvSpPr>
          <p:cNvPr id="6" name="Content Placeholder 5">
            <a:extLst>
              <a:ext uri="{FF2B5EF4-FFF2-40B4-BE49-F238E27FC236}">
                <a16:creationId xmlns:a16="http://schemas.microsoft.com/office/drawing/2014/main" id="{8C09DB4C-63AB-4CC8-A358-0500BB0D7B96}"/>
              </a:ext>
            </a:extLst>
          </p:cNvPr>
          <p:cNvSpPr>
            <a:spLocks noGrp="1"/>
          </p:cNvSpPr>
          <p:nvPr>
            <p:ph sz="quarter" idx="4"/>
          </p:nvPr>
        </p:nvSpPr>
        <p:spPr>
          <a:xfrm>
            <a:off x="7077939" y="3451426"/>
            <a:ext cx="2836834" cy="3200400"/>
          </a:xfrm>
        </p:spPr>
        <p:txBody>
          <a:bodyPr>
            <a:normAutofit/>
          </a:bodyPr>
          <a:lstStyle/>
          <a:p>
            <a:pPr>
              <a:buFont typeface="Arial" panose="020B0604020202020204" pitchFamily="34" charset="0"/>
              <a:buChar char="•"/>
            </a:pPr>
            <a:r>
              <a:rPr lang="en-US" sz="2400" dirty="0"/>
              <a:t>age = 20;</a:t>
            </a:r>
          </a:p>
          <a:p>
            <a:pPr>
              <a:buFont typeface="Arial" panose="020B0604020202020204" pitchFamily="34" charset="0"/>
              <a:buChar char="•"/>
            </a:pPr>
            <a:r>
              <a:rPr lang="en-US" sz="2400" dirty="0"/>
              <a:t>height = 5.5; </a:t>
            </a:r>
          </a:p>
          <a:p>
            <a:pPr>
              <a:buFont typeface="Arial" panose="020B0604020202020204" pitchFamily="34" charset="0"/>
              <a:buChar char="•"/>
            </a:pPr>
            <a:r>
              <a:rPr lang="en-US" sz="2400" dirty="0"/>
              <a:t>initial = "K"; </a:t>
            </a:r>
          </a:p>
          <a:p>
            <a:pPr>
              <a:buFont typeface="Arial" panose="020B0604020202020204" pitchFamily="34" charset="0"/>
              <a:buChar char="•"/>
            </a:pPr>
            <a:r>
              <a:rPr lang="en-US" sz="2400" dirty="0"/>
              <a:t>name = "Kamal"; </a:t>
            </a:r>
          </a:p>
          <a:p>
            <a:pPr>
              <a:buFont typeface="Arial" panose="020B0604020202020204" pitchFamily="34" charset="0"/>
              <a:buChar char="•"/>
            </a:pPr>
            <a:r>
              <a:rPr lang="en-US" sz="2400" dirty="0" err="1"/>
              <a:t>isPassed</a:t>
            </a:r>
            <a:r>
              <a:rPr lang="en-US" sz="2400" dirty="0"/>
              <a:t> = true;</a:t>
            </a:r>
          </a:p>
        </p:txBody>
      </p:sp>
      <p:sp>
        <p:nvSpPr>
          <p:cNvPr id="7" name="Text Placeholder 2">
            <a:extLst>
              <a:ext uri="{FF2B5EF4-FFF2-40B4-BE49-F238E27FC236}">
                <a16:creationId xmlns:a16="http://schemas.microsoft.com/office/drawing/2014/main" id="{215141A5-66C4-425C-9557-5554D9CA8E6D}"/>
              </a:ext>
            </a:extLst>
          </p:cNvPr>
          <p:cNvSpPr txBox="1">
            <a:spLocks/>
          </p:cNvSpPr>
          <p:nvPr/>
        </p:nvSpPr>
        <p:spPr>
          <a:xfrm>
            <a:off x="953424" y="527206"/>
            <a:ext cx="4754880" cy="64008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Clr>
                <a:srgbClr val="002060"/>
              </a:buClr>
              <a:buFont typeface="Wingdings" panose="05000000000000000000" pitchFamily="2" charset="2"/>
              <a:buChar char="q"/>
            </a:pPr>
            <a:r>
              <a:rPr lang="en-US" sz="3200" i="0" dirty="0">
                <a:solidFill>
                  <a:srgbClr val="002060"/>
                </a:solidFill>
                <a:effectLst/>
              </a:rPr>
              <a:t>Using let and const </a:t>
            </a:r>
          </a:p>
        </p:txBody>
      </p:sp>
      <p:sp>
        <p:nvSpPr>
          <p:cNvPr id="8" name="Content Placeholder 3">
            <a:extLst>
              <a:ext uri="{FF2B5EF4-FFF2-40B4-BE49-F238E27FC236}">
                <a16:creationId xmlns:a16="http://schemas.microsoft.com/office/drawing/2014/main" id="{2CE6EC55-F61E-48A7-AD5E-A8563A4AD7D9}"/>
              </a:ext>
            </a:extLst>
          </p:cNvPr>
          <p:cNvSpPr txBox="1">
            <a:spLocks/>
          </p:cNvSpPr>
          <p:nvPr/>
        </p:nvSpPr>
        <p:spPr>
          <a:xfrm>
            <a:off x="1404175" y="1303260"/>
            <a:ext cx="9383650" cy="8254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i="0" dirty="0">
                <a:solidFill>
                  <a:srgbClr val="DC143C"/>
                </a:solidFill>
                <a:effectLst/>
                <a:latin typeface="Consolas" panose="020B0609020204030204" pitchFamily="49" charset="0"/>
              </a:rPr>
              <a:t>const - </a:t>
            </a:r>
            <a:r>
              <a:rPr lang="en-US" sz="1600" b="0" i="0" dirty="0">
                <a:solidFill>
                  <a:srgbClr val="002060"/>
                </a:solidFill>
                <a:effectLst/>
                <a:latin typeface="Verdana" panose="020B0604030504040204" pitchFamily="34" charset="0"/>
              </a:rPr>
              <a:t>keyword to define a variable that cannot be reassigned.</a:t>
            </a:r>
          </a:p>
          <a:p>
            <a:r>
              <a:rPr lang="en-US" sz="1600" b="0" i="0" dirty="0">
                <a:solidFill>
                  <a:srgbClr val="DC143C"/>
                </a:solidFill>
                <a:effectLst/>
                <a:latin typeface="Consolas" panose="020B0609020204030204" pitchFamily="49" charset="0"/>
              </a:rPr>
              <a:t>let - </a:t>
            </a:r>
            <a:r>
              <a:rPr lang="en-US" sz="1600" b="0" i="0" dirty="0">
                <a:solidFill>
                  <a:srgbClr val="002060"/>
                </a:solidFill>
                <a:effectLst/>
                <a:latin typeface="Verdana" panose="020B0604030504040204" pitchFamily="34" charset="0"/>
              </a:rPr>
              <a:t>keyword to define a variable that cannot be reassigned with restricted scope.</a:t>
            </a:r>
            <a:endParaRPr lang="en-US" sz="1600" dirty="0">
              <a:solidFill>
                <a:srgbClr val="002060"/>
              </a:solidFill>
            </a:endParaRPr>
          </a:p>
        </p:txBody>
      </p:sp>
    </p:spTree>
    <p:extLst>
      <p:ext uri="{BB962C8B-B14F-4D97-AF65-F5344CB8AC3E}">
        <p14:creationId xmlns:p14="http://schemas.microsoft.com/office/powerpoint/2010/main" val="264784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22C05-4C69-4D0D-8C3A-54FDD1415D9C}"/>
              </a:ext>
            </a:extLst>
          </p:cNvPr>
          <p:cNvSpPr>
            <a:spLocks noGrp="1"/>
          </p:cNvSpPr>
          <p:nvPr>
            <p:ph type="title"/>
          </p:nvPr>
        </p:nvSpPr>
        <p:spPr>
          <a:xfrm>
            <a:off x="924757" y="137160"/>
            <a:ext cx="10058400" cy="1371600"/>
          </a:xfrm>
        </p:spPr>
        <p:txBody>
          <a:bodyPr/>
          <a:lstStyle/>
          <a:p>
            <a:r>
              <a:rPr lang="en-US" b="1" i="1" dirty="0">
                <a:solidFill>
                  <a:srgbClr val="C00000"/>
                </a:solidFill>
              </a:rPr>
              <a:t>Operators in JS</a:t>
            </a:r>
          </a:p>
        </p:txBody>
      </p:sp>
      <p:sp>
        <p:nvSpPr>
          <p:cNvPr id="3" name="Content Placeholder 2">
            <a:extLst>
              <a:ext uri="{FF2B5EF4-FFF2-40B4-BE49-F238E27FC236}">
                <a16:creationId xmlns:a16="http://schemas.microsoft.com/office/drawing/2014/main" id="{30233E77-46E2-48C6-A1E4-3C2B83596722}"/>
              </a:ext>
            </a:extLst>
          </p:cNvPr>
          <p:cNvSpPr>
            <a:spLocks noGrp="1"/>
          </p:cNvSpPr>
          <p:nvPr>
            <p:ph idx="1"/>
          </p:nvPr>
        </p:nvSpPr>
        <p:spPr>
          <a:xfrm>
            <a:off x="2133600" y="1730258"/>
            <a:ext cx="10058400" cy="3931920"/>
          </a:xfrm>
        </p:spPr>
        <p:txBody>
          <a:bodyPr>
            <a:normAutofit/>
          </a:bodyPr>
          <a:lstStyle/>
          <a:p>
            <a:pPr marL="0" indent="0">
              <a:buNone/>
            </a:pPr>
            <a:r>
              <a:rPr lang="en-US" sz="3600" dirty="0">
                <a:solidFill>
                  <a:srgbClr val="0070C0"/>
                </a:solidFill>
              </a:rPr>
              <a:t>1.Arithmetic Operators </a:t>
            </a:r>
          </a:p>
          <a:p>
            <a:pPr marL="0" indent="0">
              <a:buNone/>
            </a:pPr>
            <a:r>
              <a:rPr lang="en-US" sz="3600" dirty="0">
                <a:solidFill>
                  <a:srgbClr val="0070C0"/>
                </a:solidFill>
              </a:rPr>
              <a:t>2.Assignment Operators </a:t>
            </a:r>
          </a:p>
          <a:p>
            <a:pPr marL="0" indent="0">
              <a:buNone/>
            </a:pPr>
            <a:r>
              <a:rPr lang="en-US" sz="3600" dirty="0">
                <a:solidFill>
                  <a:srgbClr val="0070C0"/>
                </a:solidFill>
              </a:rPr>
              <a:t>3.Comparison Operators </a:t>
            </a:r>
          </a:p>
          <a:p>
            <a:pPr marL="0" indent="0">
              <a:buNone/>
            </a:pPr>
            <a:r>
              <a:rPr lang="en-US" sz="3600" dirty="0">
                <a:solidFill>
                  <a:srgbClr val="0070C0"/>
                </a:solidFill>
              </a:rPr>
              <a:t>4.Logical Operators </a:t>
            </a:r>
          </a:p>
        </p:txBody>
      </p:sp>
    </p:spTree>
    <p:extLst>
      <p:ext uri="{BB962C8B-B14F-4D97-AF65-F5344CB8AC3E}">
        <p14:creationId xmlns:p14="http://schemas.microsoft.com/office/powerpoint/2010/main" val="3114607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B5596-715E-4A3A-A032-4BBC51DE6045}"/>
              </a:ext>
            </a:extLst>
          </p:cNvPr>
          <p:cNvSpPr>
            <a:spLocks noGrp="1"/>
          </p:cNvSpPr>
          <p:nvPr>
            <p:ph type="title"/>
          </p:nvPr>
        </p:nvSpPr>
        <p:spPr/>
        <p:txBody>
          <a:bodyPr>
            <a:normAutofit/>
          </a:bodyPr>
          <a:lstStyle/>
          <a:p>
            <a:pPr marL="571500" indent="-571500">
              <a:buFont typeface="Wingdings" panose="05000000000000000000" pitchFamily="2" charset="2"/>
              <a:buChar char="Ø"/>
            </a:pPr>
            <a:r>
              <a:rPr lang="en-US" sz="4000" b="1" dirty="0">
                <a:solidFill>
                  <a:srgbClr val="002060"/>
                </a:solidFill>
              </a:rPr>
              <a:t>Operators in JS Arithmetic Operators </a:t>
            </a:r>
          </a:p>
        </p:txBody>
      </p:sp>
      <p:pic>
        <p:nvPicPr>
          <p:cNvPr id="5" name="Content Placeholder 4">
            <a:extLst>
              <a:ext uri="{FF2B5EF4-FFF2-40B4-BE49-F238E27FC236}">
                <a16:creationId xmlns:a16="http://schemas.microsoft.com/office/drawing/2014/main" id="{90FDC058-88FD-4BEF-A18B-D4B08F88F6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3172" y="2370472"/>
            <a:ext cx="8725656" cy="3261643"/>
          </a:xfrm>
        </p:spPr>
      </p:pic>
    </p:spTree>
    <p:extLst>
      <p:ext uri="{BB962C8B-B14F-4D97-AF65-F5344CB8AC3E}">
        <p14:creationId xmlns:p14="http://schemas.microsoft.com/office/powerpoint/2010/main" val="3646097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9F897-BA07-45D0-8A0C-8CD68E6CC335}"/>
              </a:ext>
            </a:extLst>
          </p:cNvPr>
          <p:cNvSpPr>
            <a:spLocks noGrp="1"/>
          </p:cNvSpPr>
          <p:nvPr>
            <p:ph type="title"/>
          </p:nvPr>
        </p:nvSpPr>
        <p:spPr/>
        <p:txBody>
          <a:bodyPr>
            <a:normAutofit/>
          </a:bodyPr>
          <a:lstStyle/>
          <a:p>
            <a:pPr marL="571500" indent="-571500">
              <a:buFont typeface="Wingdings" panose="05000000000000000000" pitchFamily="2" charset="2"/>
              <a:buChar char="Ø"/>
            </a:pPr>
            <a:r>
              <a:rPr lang="en-US" sz="4400" b="1" dirty="0">
                <a:solidFill>
                  <a:srgbClr val="002060"/>
                </a:solidFill>
              </a:rPr>
              <a:t>Operators in JS Assignment Operators</a:t>
            </a:r>
          </a:p>
        </p:txBody>
      </p:sp>
      <p:pic>
        <p:nvPicPr>
          <p:cNvPr id="5" name="Content Placeholder 4">
            <a:extLst>
              <a:ext uri="{FF2B5EF4-FFF2-40B4-BE49-F238E27FC236}">
                <a16:creationId xmlns:a16="http://schemas.microsoft.com/office/drawing/2014/main" id="{DF77D161-A1E2-4B77-9BE9-C48E33EED0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1360" y="2172335"/>
            <a:ext cx="7849280" cy="3657917"/>
          </a:xfrm>
        </p:spPr>
      </p:pic>
    </p:spTree>
    <p:extLst>
      <p:ext uri="{BB962C8B-B14F-4D97-AF65-F5344CB8AC3E}">
        <p14:creationId xmlns:p14="http://schemas.microsoft.com/office/powerpoint/2010/main" val="2865089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9D886-7FAC-4C17-BAAB-345A7C78A215}"/>
              </a:ext>
            </a:extLst>
          </p:cNvPr>
          <p:cNvSpPr>
            <a:spLocks noGrp="1"/>
          </p:cNvSpPr>
          <p:nvPr>
            <p:ph type="title"/>
          </p:nvPr>
        </p:nvSpPr>
        <p:spPr/>
        <p:txBody>
          <a:bodyPr>
            <a:normAutofit/>
          </a:bodyPr>
          <a:lstStyle/>
          <a:p>
            <a:pPr marL="685800" indent="-685800">
              <a:buFont typeface="Wingdings" panose="05000000000000000000" pitchFamily="2" charset="2"/>
              <a:buChar char="Ø"/>
            </a:pPr>
            <a:r>
              <a:rPr lang="en-US" sz="4400" b="1" dirty="0">
                <a:solidFill>
                  <a:srgbClr val="002060"/>
                </a:solidFill>
              </a:rPr>
              <a:t>Operators in JS Comparison Operators</a:t>
            </a:r>
          </a:p>
        </p:txBody>
      </p:sp>
      <p:pic>
        <p:nvPicPr>
          <p:cNvPr id="5" name="Content Placeholder 4">
            <a:extLst>
              <a:ext uri="{FF2B5EF4-FFF2-40B4-BE49-F238E27FC236}">
                <a16:creationId xmlns:a16="http://schemas.microsoft.com/office/drawing/2014/main" id="{486C5E26-D769-46C3-9524-7C96F76DB5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7896" y="2423817"/>
            <a:ext cx="9076207" cy="3154953"/>
          </a:xfrm>
        </p:spPr>
      </p:pic>
    </p:spTree>
    <p:extLst>
      <p:ext uri="{BB962C8B-B14F-4D97-AF65-F5344CB8AC3E}">
        <p14:creationId xmlns:p14="http://schemas.microsoft.com/office/powerpoint/2010/main" val="369361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92B28F-7CDD-40A3-BFE2-67CBDC5B16BA}"/>
              </a:ext>
            </a:extLst>
          </p:cNvPr>
          <p:cNvSpPr txBox="1"/>
          <p:nvPr/>
        </p:nvSpPr>
        <p:spPr>
          <a:xfrm>
            <a:off x="261256" y="261257"/>
            <a:ext cx="7257144" cy="584775"/>
          </a:xfrm>
          <a:prstGeom prst="rect">
            <a:avLst/>
          </a:prstGeom>
          <a:noFill/>
        </p:spPr>
        <p:txBody>
          <a:bodyPr wrap="square" rtlCol="0">
            <a:spAutoFit/>
          </a:bodyPr>
          <a:lstStyle/>
          <a:p>
            <a:r>
              <a:rPr lang="en-US" sz="3200" b="1" dirty="0">
                <a:solidFill>
                  <a:srgbClr val="2B0165"/>
                </a:solidFill>
                <a:latin typeface="Arial" panose="020B0604020202020204" pitchFamily="34" charset="0"/>
                <a:cs typeface="Arial" panose="020B0604020202020204" pitchFamily="34" charset="0"/>
              </a:rPr>
              <a:t>Who Invented HTML  and What for ?</a:t>
            </a:r>
          </a:p>
        </p:txBody>
      </p:sp>
      <p:sp>
        <p:nvSpPr>
          <p:cNvPr id="9" name="Subtitle 2">
            <a:extLst>
              <a:ext uri="{FF2B5EF4-FFF2-40B4-BE49-F238E27FC236}">
                <a16:creationId xmlns:a16="http://schemas.microsoft.com/office/drawing/2014/main" id="{EF5AB300-0A95-4DD0-B39B-54CF8D67EC9C}"/>
              </a:ext>
            </a:extLst>
          </p:cNvPr>
          <p:cNvSpPr txBox="1">
            <a:spLocks/>
          </p:cNvSpPr>
          <p:nvPr/>
        </p:nvSpPr>
        <p:spPr bwMode="black">
          <a:xfrm>
            <a:off x="10103590" y="6447971"/>
            <a:ext cx="1979553" cy="370840"/>
          </a:xfrm>
          <a:prstGeom prst="rect">
            <a:avLst/>
          </a:prstGeom>
        </p:spPr>
        <p:txBody>
          <a:bodyPr vert="horz" lIns="0" tIns="45720" rIns="0" bIns="45720" rtlCol="0" anchor="ctr">
            <a:normAutofit fontScale="6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rial" panose="020B0604020202020204" pitchFamily="34" charset="0"/>
                <a:cs typeface="Arial" panose="020B0604020202020204" pitchFamily="34" charset="0"/>
              </a:rPr>
              <a:t>Create by Madhusha Prasad.</a:t>
            </a:r>
          </a:p>
        </p:txBody>
      </p:sp>
      <p:sp>
        <p:nvSpPr>
          <p:cNvPr id="10" name="TextBox 9">
            <a:extLst>
              <a:ext uri="{FF2B5EF4-FFF2-40B4-BE49-F238E27FC236}">
                <a16:creationId xmlns:a16="http://schemas.microsoft.com/office/drawing/2014/main" id="{A8FDC157-74E6-4E35-B9BD-F3BCB21D0FC2}"/>
              </a:ext>
            </a:extLst>
          </p:cNvPr>
          <p:cNvSpPr txBox="1"/>
          <p:nvPr/>
        </p:nvSpPr>
        <p:spPr>
          <a:xfrm>
            <a:off x="261256" y="961820"/>
            <a:ext cx="8460971" cy="445743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1600" b="0" i="0" dirty="0">
                <a:solidFill>
                  <a:srgbClr val="273239"/>
                </a:solidFill>
                <a:effectLst/>
                <a:latin typeface="Arial" panose="020B0604020202020204" pitchFamily="34" charset="0"/>
                <a:cs typeface="Arial" panose="020B0604020202020204" pitchFamily="34" charset="0"/>
              </a:rPr>
              <a:t>HTML was created by </a:t>
            </a:r>
            <a:r>
              <a:rPr lang="en-US" sz="1600" b="0" i="0" dirty="0">
                <a:solidFill>
                  <a:srgbClr val="2B0165"/>
                </a:solidFill>
                <a:effectLst/>
                <a:latin typeface="Arial" panose="020B0604020202020204" pitchFamily="34" charset="0"/>
                <a:cs typeface="Arial" panose="020B0604020202020204" pitchFamily="34" charset="0"/>
              </a:rPr>
              <a:t>Tim Berners-Lee in 1991</a:t>
            </a:r>
            <a:r>
              <a:rPr lang="en-US" sz="1600" b="0" i="0" dirty="0">
                <a:solidFill>
                  <a:srgbClr val="273239"/>
                </a:solidFill>
                <a:effectLst/>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First appeared in </a:t>
            </a:r>
            <a:r>
              <a:rPr lang="en-US" sz="1600" b="1" dirty="0">
                <a:solidFill>
                  <a:srgbClr val="2B0165"/>
                </a:solidFill>
                <a:latin typeface="Arial" panose="020B0604020202020204" pitchFamily="34" charset="0"/>
                <a:cs typeface="Arial" panose="020B0604020202020204" pitchFamily="34" charset="0"/>
              </a:rPr>
              <a:t>1980</a:t>
            </a:r>
            <a:r>
              <a:rPr lang="en-US" sz="1600" dirty="0">
                <a:latin typeface="Arial" panose="020B0604020202020204" pitchFamily="34" charset="0"/>
                <a:cs typeface="Arial" panose="020B0604020202020204" pitchFamily="34" charset="0"/>
              </a:rPr>
              <a:t> as a system for CERN researchers to use and share documents.</a:t>
            </a:r>
            <a:endParaRPr lang="en-US" sz="1600" b="0" i="0" dirty="0">
              <a:solidFill>
                <a:srgbClr val="273239"/>
              </a:solidFill>
              <a:effectLst/>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1600" b="0" i="0" dirty="0">
                <a:solidFill>
                  <a:srgbClr val="273239"/>
                </a:solidFill>
                <a:effectLst/>
                <a:latin typeface="Arial" panose="020B0604020202020204" pitchFamily="34" charset="0"/>
                <a:cs typeface="Arial" panose="020B0604020202020204" pitchFamily="34" charset="0"/>
              </a:rPr>
              <a:t>The first-ever version of HTML was HTML 1.0,</a:t>
            </a:r>
          </a:p>
          <a:p>
            <a:pPr>
              <a:lnSpc>
                <a:spcPct val="150000"/>
              </a:lnSpc>
            </a:pPr>
            <a:r>
              <a:rPr lang="en-US" sz="1600" b="0" i="0" dirty="0">
                <a:solidFill>
                  <a:srgbClr val="273239"/>
                </a:solidFill>
                <a:effectLst/>
                <a:latin typeface="Arial" panose="020B0604020202020204" pitchFamily="34" charset="0"/>
                <a:cs typeface="Arial" panose="020B0604020202020204" pitchFamily="34" charset="0"/>
              </a:rPr>
              <a:t>     but the first standard version was </a:t>
            </a:r>
            <a:r>
              <a:rPr lang="en-US" sz="1600" b="0" i="0" dirty="0">
                <a:solidFill>
                  <a:srgbClr val="2B0165"/>
                </a:solidFill>
                <a:effectLst/>
                <a:latin typeface="Arial" panose="020B0604020202020204" pitchFamily="34" charset="0"/>
                <a:cs typeface="Arial" panose="020B0604020202020204" pitchFamily="34" charset="0"/>
              </a:rPr>
              <a:t>HTML 2.0</a:t>
            </a:r>
            <a:r>
              <a:rPr lang="en-US" sz="1600" b="0" i="0" dirty="0">
                <a:solidFill>
                  <a:srgbClr val="273239"/>
                </a:solidFill>
                <a:effectLst/>
                <a:latin typeface="Arial" panose="020B0604020202020204" pitchFamily="34" charset="0"/>
                <a:cs typeface="Arial" panose="020B0604020202020204" pitchFamily="34" charset="0"/>
              </a:rPr>
              <a:t>, published in </a:t>
            </a:r>
            <a:r>
              <a:rPr lang="en-US" sz="1600" b="0" i="0" dirty="0">
                <a:solidFill>
                  <a:srgbClr val="2B0165"/>
                </a:solidFill>
                <a:effectLst/>
                <a:latin typeface="Arial" panose="020B0604020202020204" pitchFamily="34" charset="0"/>
                <a:cs typeface="Arial" panose="020B0604020202020204" pitchFamily="34" charset="0"/>
              </a:rPr>
              <a:t>1999.</a:t>
            </a:r>
            <a:endParaRPr lang="en-US" sz="1600" dirty="0">
              <a:solidFill>
                <a:srgbClr val="2B0165"/>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In </a:t>
            </a:r>
            <a:r>
              <a:rPr lang="en-US" sz="1600" b="1" dirty="0">
                <a:solidFill>
                  <a:srgbClr val="2B0165"/>
                </a:solidFill>
                <a:latin typeface="Arial" panose="020B0604020202020204" pitchFamily="34" charset="0"/>
                <a:cs typeface="Arial" panose="020B0604020202020204" pitchFamily="34" charset="0"/>
              </a:rPr>
              <a:t>1990</a:t>
            </a:r>
            <a:r>
              <a:rPr lang="en-US" sz="1600" dirty="0">
                <a:latin typeface="Arial" panose="020B0604020202020204" pitchFamily="34" charset="0"/>
                <a:cs typeface="Arial" panose="020B0604020202020204" pitchFamily="34" charset="0"/>
              </a:rPr>
              <a:t> he specified HTML and wrote the browser and server software further.</a:t>
            </a:r>
          </a:p>
          <a:p>
            <a:pPr marL="742950" lvl="1" indent="-285750">
              <a:lnSpc>
                <a:spcPct val="200000"/>
              </a:lnSpc>
              <a:buFont typeface="Arial" panose="020B0604020202020204" pitchFamily="34" charset="0"/>
              <a:buChar char="•"/>
            </a:pPr>
            <a:r>
              <a:rPr lang="en-US" sz="1400" b="1" dirty="0">
                <a:solidFill>
                  <a:srgbClr val="2B0165"/>
                </a:solidFill>
                <a:latin typeface="Arial" panose="020B0604020202020204" pitchFamily="34" charset="0"/>
                <a:cs typeface="Arial" panose="020B0604020202020204" pitchFamily="34" charset="0"/>
              </a:rPr>
              <a:t>Hypertext Transfer Protocol(HTTP).</a:t>
            </a:r>
            <a:endParaRPr lang="en-US" sz="1400" b="1" baseline="30000" dirty="0">
              <a:solidFill>
                <a:srgbClr val="2B0165"/>
              </a:solidFill>
              <a:latin typeface="Arial" panose="020B0604020202020204" pitchFamily="34" charset="0"/>
              <a:cs typeface="Arial" panose="020B0604020202020204" pitchFamily="34" charset="0"/>
            </a:endParaRPr>
          </a:p>
          <a:p>
            <a:pPr marL="742950" lvl="1" indent="-285750">
              <a:lnSpc>
                <a:spcPct val="200000"/>
              </a:lnSpc>
              <a:buFont typeface="Arial" panose="020B0604020202020204" pitchFamily="34" charset="0"/>
              <a:buChar char="•"/>
            </a:pPr>
            <a:r>
              <a:rPr lang="en-US" sz="1400" b="1" dirty="0">
                <a:solidFill>
                  <a:srgbClr val="2B0165"/>
                </a:solidFill>
                <a:latin typeface="Arial" panose="020B0604020202020204" pitchFamily="34" charset="0"/>
                <a:cs typeface="Arial" panose="020B0604020202020204" pitchFamily="34" charset="0"/>
              </a:rPr>
              <a:t>The Hypertext Markup Language (HTML), </a:t>
            </a:r>
          </a:p>
          <a:p>
            <a:pPr marL="742950" lvl="1" indent="-285750">
              <a:lnSpc>
                <a:spcPct val="200000"/>
              </a:lnSpc>
              <a:buFont typeface="Arial" panose="020B0604020202020204" pitchFamily="34" charset="0"/>
              <a:buChar char="•"/>
            </a:pPr>
            <a:r>
              <a:rPr lang="en-US" sz="1400" b="1" dirty="0">
                <a:solidFill>
                  <a:srgbClr val="2B0165"/>
                </a:solidFill>
                <a:latin typeface="Arial" panose="020B0604020202020204" pitchFamily="34" charset="0"/>
                <a:cs typeface="Arial" panose="020B0604020202020204" pitchFamily="34" charset="0"/>
              </a:rPr>
              <a:t>First Web Browser (WWW)</a:t>
            </a:r>
          </a:p>
          <a:p>
            <a:pPr marL="742950" lvl="1" indent="-285750">
              <a:lnSpc>
                <a:spcPct val="200000"/>
              </a:lnSpc>
              <a:buFont typeface="Arial" panose="020B0604020202020204" pitchFamily="34" charset="0"/>
              <a:buChar char="•"/>
            </a:pPr>
            <a:r>
              <a:rPr lang="en-US" sz="1400" b="1" dirty="0">
                <a:solidFill>
                  <a:srgbClr val="2B0165"/>
                </a:solidFill>
                <a:latin typeface="Arial" panose="020B0604020202020204" pitchFamily="34" charset="0"/>
                <a:cs typeface="Arial" panose="020B0604020202020204" pitchFamily="34" charset="0"/>
              </a:rPr>
              <a:t>First HTTP server software  </a:t>
            </a:r>
          </a:p>
          <a:p>
            <a:pPr marL="742950" lvl="1" indent="-285750">
              <a:lnSpc>
                <a:spcPct val="200000"/>
              </a:lnSpc>
              <a:buFont typeface="Arial" panose="020B0604020202020204" pitchFamily="34" charset="0"/>
              <a:buChar char="•"/>
            </a:pPr>
            <a:r>
              <a:rPr lang="en-US" sz="1400" b="1" dirty="0">
                <a:solidFill>
                  <a:srgbClr val="2B0165"/>
                </a:solidFill>
                <a:latin typeface="Arial" panose="020B0604020202020204" pitchFamily="34" charset="0"/>
                <a:cs typeface="Arial" panose="020B0604020202020204" pitchFamily="34" charset="0"/>
              </a:rPr>
              <a:t>First web server,</a:t>
            </a:r>
          </a:p>
          <a:p>
            <a:pPr marL="742950" lvl="1" indent="-285750">
              <a:lnSpc>
                <a:spcPct val="200000"/>
              </a:lnSpc>
              <a:buFont typeface="Arial" panose="020B0604020202020204" pitchFamily="34" charset="0"/>
              <a:buChar char="•"/>
            </a:pPr>
            <a:r>
              <a:rPr lang="en-US" sz="1400" b="1" dirty="0">
                <a:solidFill>
                  <a:srgbClr val="2B0165"/>
                </a:solidFill>
                <a:latin typeface="Arial" panose="020B0604020202020204" pitchFamily="34" charset="0"/>
                <a:cs typeface="Arial" panose="020B0604020202020204" pitchFamily="34" charset="0"/>
              </a:rPr>
              <a:t>The first web page</a:t>
            </a:r>
          </a:p>
        </p:txBody>
      </p:sp>
      <p:sp>
        <p:nvSpPr>
          <p:cNvPr id="11" name="TextBox 10">
            <a:extLst>
              <a:ext uri="{FF2B5EF4-FFF2-40B4-BE49-F238E27FC236}">
                <a16:creationId xmlns:a16="http://schemas.microsoft.com/office/drawing/2014/main" id="{390556C6-A0C1-46A7-A2AB-5D762A8C8AD0}"/>
              </a:ext>
            </a:extLst>
          </p:cNvPr>
          <p:cNvSpPr txBox="1"/>
          <p:nvPr/>
        </p:nvSpPr>
        <p:spPr>
          <a:xfrm>
            <a:off x="5466158" y="5888857"/>
            <a:ext cx="323684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Sir Timothy John Berners-Lee</a:t>
            </a:r>
          </a:p>
        </p:txBody>
      </p:sp>
      <p:sp>
        <p:nvSpPr>
          <p:cNvPr id="12" name="TextBox 11">
            <a:extLst>
              <a:ext uri="{FF2B5EF4-FFF2-40B4-BE49-F238E27FC236}">
                <a16:creationId xmlns:a16="http://schemas.microsoft.com/office/drawing/2014/main" id="{83CC98DD-EFE2-4A75-B47C-75EE364AF5E4}"/>
              </a:ext>
            </a:extLst>
          </p:cNvPr>
          <p:cNvSpPr txBox="1"/>
          <p:nvPr/>
        </p:nvSpPr>
        <p:spPr>
          <a:xfrm>
            <a:off x="5476847" y="6258189"/>
            <a:ext cx="660629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contractor at the </a:t>
            </a:r>
            <a:r>
              <a:rPr lang="en-US" sz="1600" u="sng" dirty="0">
                <a:latin typeface="Arial" panose="020B0604020202020204" pitchFamily="34" charset="0"/>
                <a:cs typeface="Arial" panose="020B0604020202020204" pitchFamily="34" charset="0"/>
                <a:hlinkClick r:id="rId2"/>
              </a:rPr>
              <a:t>European Organization for Nuclear Research</a:t>
            </a:r>
            <a:r>
              <a:rPr lang="en-US" sz="1600" dirty="0">
                <a:latin typeface="Arial" panose="020B0604020202020204" pitchFamily="34" charset="0"/>
                <a:cs typeface="Arial" panose="020B0604020202020204" pitchFamily="34" charset="0"/>
              </a:rPr>
              <a:t> (CERN)</a:t>
            </a:r>
          </a:p>
        </p:txBody>
      </p:sp>
      <p:pic>
        <p:nvPicPr>
          <p:cNvPr id="13" name="Picture 12" descr="A person sitting at a computer&#10;&#10;Description automatically generated with low confidence">
            <a:extLst>
              <a:ext uri="{FF2B5EF4-FFF2-40B4-BE49-F238E27FC236}">
                <a16:creationId xmlns:a16="http://schemas.microsoft.com/office/drawing/2014/main" id="{83600C9C-6A64-45B6-BF63-23898BD58DBE}"/>
              </a:ext>
            </a:extLst>
          </p:cNvPr>
          <p:cNvPicPr>
            <a:picLocks noChangeAspect="1"/>
          </p:cNvPicPr>
          <p:nvPr/>
        </p:nvPicPr>
        <p:blipFill>
          <a:blip r:embed="rId3"/>
          <a:stretch>
            <a:fillRect/>
          </a:stretch>
        </p:blipFill>
        <p:spPr>
          <a:xfrm>
            <a:off x="5571570" y="2517646"/>
            <a:ext cx="5692860" cy="3186545"/>
          </a:xfrm>
          <a:prstGeom prst="rect">
            <a:avLst/>
          </a:prstGeom>
        </p:spPr>
      </p:pic>
    </p:spTree>
    <p:extLst>
      <p:ext uri="{BB962C8B-B14F-4D97-AF65-F5344CB8AC3E}">
        <p14:creationId xmlns:p14="http://schemas.microsoft.com/office/powerpoint/2010/main" val="280573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2D60-E812-4BD8-B3BE-EC82ECD800BD}"/>
              </a:ext>
            </a:extLst>
          </p:cNvPr>
          <p:cNvSpPr>
            <a:spLocks noGrp="1"/>
          </p:cNvSpPr>
          <p:nvPr>
            <p:ph type="title"/>
          </p:nvPr>
        </p:nvSpPr>
        <p:spPr/>
        <p:txBody>
          <a:bodyPr>
            <a:normAutofit/>
          </a:bodyPr>
          <a:lstStyle/>
          <a:p>
            <a:pPr marL="685800" indent="-685800">
              <a:buFont typeface="Wingdings" panose="05000000000000000000" pitchFamily="2" charset="2"/>
              <a:buChar char="Ø"/>
            </a:pPr>
            <a:r>
              <a:rPr lang="en-US" sz="4400" b="1" dirty="0">
                <a:solidFill>
                  <a:srgbClr val="002060"/>
                </a:solidFill>
              </a:rPr>
              <a:t>Operators in JS Logical Operators </a:t>
            </a:r>
          </a:p>
        </p:txBody>
      </p:sp>
      <p:pic>
        <p:nvPicPr>
          <p:cNvPr id="5" name="Content Placeholder 4">
            <a:extLst>
              <a:ext uri="{FF2B5EF4-FFF2-40B4-BE49-F238E27FC236}">
                <a16:creationId xmlns:a16="http://schemas.microsoft.com/office/drawing/2014/main" id="{7D7AB1AC-EBEC-440C-80EC-726357E7D1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5729" y="2625633"/>
            <a:ext cx="9480542" cy="2782769"/>
          </a:xfrm>
        </p:spPr>
      </p:pic>
    </p:spTree>
    <p:extLst>
      <p:ext uri="{BB962C8B-B14F-4D97-AF65-F5344CB8AC3E}">
        <p14:creationId xmlns:p14="http://schemas.microsoft.com/office/powerpoint/2010/main" val="2264823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595AC-EC2C-4B8A-BB0A-A5DF474D4F3B}"/>
              </a:ext>
            </a:extLst>
          </p:cNvPr>
          <p:cNvSpPr>
            <a:spLocks noGrp="1"/>
          </p:cNvSpPr>
          <p:nvPr>
            <p:ph type="title"/>
          </p:nvPr>
        </p:nvSpPr>
        <p:spPr>
          <a:xfrm>
            <a:off x="838200" y="162710"/>
            <a:ext cx="10515600" cy="1325563"/>
          </a:xfrm>
        </p:spPr>
        <p:txBody>
          <a:bodyPr/>
          <a:lstStyle/>
          <a:p>
            <a:pPr marL="571500" indent="-571500">
              <a:buFont typeface="Wingdings" panose="05000000000000000000" pitchFamily="2" charset="2"/>
              <a:buChar char="v"/>
            </a:pPr>
            <a:r>
              <a:rPr lang="en-US" b="1" dirty="0">
                <a:solidFill>
                  <a:srgbClr val="C00000"/>
                </a:solidFill>
              </a:rPr>
              <a:t>Control Structures in JS</a:t>
            </a:r>
          </a:p>
        </p:txBody>
      </p:sp>
      <p:sp>
        <p:nvSpPr>
          <p:cNvPr id="3" name="Content Placeholder 2">
            <a:extLst>
              <a:ext uri="{FF2B5EF4-FFF2-40B4-BE49-F238E27FC236}">
                <a16:creationId xmlns:a16="http://schemas.microsoft.com/office/drawing/2014/main" id="{BF2BEA8F-5F66-4A81-B318-D258E17862FD}"/>
              </a:ext>
            </a:extLst>
          </p:cNvPr>
          <p:cNvSpPr>
            <a:spLocks noGrp="1"/>
          </p:cNvSpPr>
          <p:nvPr>
            <p:ph idx="1"/>
          </p:nvPr>
        </p:nvSpPr>
        <p:spPr>
          <a:xfrm>
            <a:off x="838200" y="1488273"/>
            <a:ext cx="10515600" cy="4351338"/>
          </a:xfrm>
        </p:spPr>
        <p:txBody>
          <a:bodyPr>
            <a:normAutofit lnSpcReduction="10000"/>
          </a:bodyPr>
          <a:lstStyle/>
          <a:p>
            <a:pPr marL="0" indent="0">
              <a:buNone/>
            </a:pPr>
            <a:r>
              <a:rPr lang="en-US" dirty="0"/>
              <a:t>1. Sequence </a:t>
            </a:r>
          </a:p>
          <a:p>
            <a:pPr marL="0" indent="0">
              <a:buNone/>
            </a:pPr>
            <a:r>
              <a:rPr lang="en-US" dirty="0"/>
              <a:t>2. Selection / Branching </a:t>
            </a:r>
          </a:p>
          <a:p>
            <a:pPr marL="0" indent="0">
              <a:buNone/>
            </a:pPr>
            <a:r>
              <a:rPr lang="en-US" dirty="0"/>
              <a:t>       • Simple if-else </a:t>
            </a:r>
          </a:p>
          <a:p>
            <a:pPr marL="0" indent="0">
              <a:buNone/>
            </a:pPr>
            <a:r>
              <a:rPr lang="en-US" dirty="0"/>
              <a:t>       • If-else ladder </a:t>
            </a:r>
          </a:p>
          <a:p>
            <a:pPr marL="0" indent="0">
              <a:buNone/>
            </a:pPr>
            <a:r>
              <a:rPr lang="en-US" dirty="0"/>
              <a:t>       • Nested if-else </a:t>
            </a:r>
          </a:p>
          <a:p>
            <a:pPr marL="0" indent="0">
              <a:buNone/>
            </a:pPr>
            <a:r>
              <a:rPr lang="en-US" dirty="0"/>
              <a:t>       • switch </a:t>
            </a:r>
          </a:p>
          <a:p>
            <a:pPr marL="0" indent="0">
              <a:buNone/>
            </a:pPr>
            <a:r>
              <a:rPr lang="en-US" dirty="0"/>
              <a:t>3. Repetition / Iteration / Looping </a:t>
            </a:r>
          </a:p>
          <a:p>
            <a:pPr marL="0" indent="0">
              <a:buNone/>
            </a:pPr>
            <a:r>
              <a:rPr lang="en-US" dirty="0"/>
              <a:t>       • While loop </a:t>
            </a:r>
          </a:p>
          <a:p>
            <a:pPr marL="0" indent="0">
              <a:buNone/>
            </a:pPr>
            <a:r>
              <a:rPr lang="en-US" dirty="0"/>
              <a:t>       • For loop</a:t>
            </a:r>
          </a:p>
        </p:txBody>
      </p:sp>
    </p:spTree>
    <p:extLst>
      <p:ext uri="{BB962C8B-B14F-4D97-AF65-F5344CB8AC3E}">
        <p14:creationId xmlns:p14="http://schemas.microsoft.com/office/powerpoint/2010/main" val="1119431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B1FF-5938-4A45-A001-4C0867E99EC0}"/>
              </a:ext>
            </a:extLst>
          </p:cNvPr>
          <p:cNvSpPr>
            <a:spLocks noGrp="1"/>
          </p:cNvSpPr>
          <p:nvPr>
            <p:ph type="title"/>
          </p:nvPr>
        </p:nvSpPr>
        <p:spPr>
          <a:xfrm>
            <a:off x="627888" y="0"/>
            <a:ext cx="10515600" cy="1325563"/>
          </a:xfrm>
        </p:spPr>
        <p:txBody>
          <a:bodyPr>
            <a:normAutofit/>
          </a:bodyPr>
          <a:lstStyle/>
          <a:p>
            <a:pPr marL="571500" indent="-571500">
              <a:buFont typeface="Wingdings" panose="05000000000000000000" pitchFamily="2" charset="2"/>
              <a:buChar char="Ø"/>
            </a:pPr>
            <a:r>
              <a:rPr lang="en-US" sz="4000" dirty="0">
                <a:solidFill>
                  <a:srgbClr val="2B0165"/>
                </a:solidFill>
              </a:rPr>
              <a:t>Simple if-else</a:t>
            </a:r>
          </a:p>
        </p:txBody>
      </p:sp>
      <p:sp>
        <p:nvSpPr>
          <p:cNvPr id="3" name="Content Placeholder 2">
            <a:extLst>
              <a:ext uri="{FF2B5EF4-FFF2-40B4-BE49-F238E27FC236}">
                <a16:creationId xmlns:a16="http://schemas.microsoft.com/office/drawing/2014/main" id="{345F6C62-B51B-4548-9732-12BDFF9DF14A}"/>
              </a:ext>
            </a:extLst>
          </p:cNvPr>
          <p:cNvSpPr>
            <a:spLocks noGrp="1"/>
          </p:cNvSpPr>
          <p:nvPr>
            <p:ph idx="1"/>
          </p:nvPr>
        </p:nvSpPr>
        <p:spPr>
          <a:xfrm>
            <a:off x="838200" y="1414145"/>
            <a:ext cx="4073434" cy="5078730"/>
          </a:xfrm>
        </p:spPr>
        <p:txBody>
          <a:bodyPr/>
          <a:lstStyle/>
          <a:p>
            <a:pPr marL="0" indent="0">
              <a:buNone/>
            </a:pPr>
            <a:r>
              <a:rPr lang="en-US" dirty="0"/>
              <a:t>if (&lt;Condition&gt;)</a:t>
            </a:r>
          </a:p>
          <a:p>
            <a:pPr marL="0" indent="0">
              <a:buNone/>
            </a:pPr>
            <a:r>
              <a:rPr lang="en-US" dirty="0"/>
              <a:t>{</a:t>
            </a:r>
          </a:p>
          <a:p>
            <a:pPr marL="0" indent="0">
              <a:buNone/>
            </a:pPr>
            <a:r>
              <a:rPr lang="en-US" dirty="0"/>
              <a:t>       //Do something</a:t>
            </a:r>
          </a:p>
          <a:p>
            <a:pPr marL="0" indent="0">
              <a:buNone/>
            </a:pPr>
            <a:r>
              <a:rPr lang="en-US" dirty="0"/>
              <a:t>}</a:t>
            </a:r>
          </a:p>
          <a:p>
            <a:pPr marL="0" indent="0">
              <a:buNone/>
            </a:pPr>
            <a:r>
              <a:rPr lang="en-US" dirty="0"/>
              <a:t>Else</a:t>
            </a:r>
          </a:p>
          <a:p>
            <a:pPr marL="0" indent="0">
              <a:buNone/>
            </a:pPr>
            <a:r>
              <a:rPr lang="en-US" dirty="0"/>
              <a:t>{</a:t>
            </a:r>
          </a:p>
          <a:p>
            <a:pPr marL="0" indent="0">
              <a:buNone/>
            </a:pPr>
            <a:r>
              <a:rPr lang="en-US" dirty="0"/>
              <a:t>       //Do some other thing</a:t>
            </a:r>
          </a:p>
          <a:p>
            <a:pPr marL="0" indent="0">
              <a:buNone/>
            </a:pPr>
            <a:r>
              <a:rPr lang="en-US" dirty="0"/>
              <a:t>}</a:t>
            </a:r>
          </a:p>
          <a:p>
            <a:pPr marL="0" indent="0">
              <a:buNone/>
            </a:pPr>
            <a:endParaRPr lang="en-US" dirty="0"/>
          </a:p>
          <a:p>
            <a:pPr lvl="2">
              <a:buFont typeface="Wingdings" panose="05000000000000000000" pitchFamily="2" charset="2"/>
              <a:buChar char="§"/>
            </a:pPr>
            <a:r>
              <a:rPr lang="en-US" sz="2800" dirty="0"/>
              <a:t>Else is optional</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350CE82C-6539-4D6E-9537-7301638EC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8106" y="1325563"/>
            <a:ext cx="3036844" cy="3050585"/>
          </a:xfrm>
          <a:prstGeom prst="rect">
            <a:avLst/>
          </a:prstGeom>
        </p:spPr>
      </p:pic>
      <p:sp>
        <p:nvSpPr>
          <p:cNvPr id="6" name="Content Placeholder 2">
            <a:extLst>
              <a:ext uri="{FF2B5EF4-FFF2-40B4-BE49-F238E27FC236}">
                <a16:creationId xmlns:a16="http://schemas.microsoft.com/office/drawing/2014/main" id="{F6713F61-C21E-4435-BB5A-00507A352F33}"/>
              </a:ext>
            </a:extLst>
          </p:cNvPr>
          <p:cNvSpPr txBox="1">
            <a:spLocks/>
          </p:cNvSpPr>
          <p:nvPr/>
        </p:nvSpPr>
        <p:spPr>
          <a:xfrm>
            <a:off x="6096000" y="3177788"/>
            <a:ext cx="2592106" cy="27795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if(mark &gt;= 50)</a:t>
            </a:r>
          </a:p>
          <a:p>
            <a:pPr marL="0" indent="0">
              <a:buFont typeface="Arial" panose="020B0604020202020204" pitchFamily="34" charset="0"/>
              <a:buNone/>
            </a:pPr>
            <a:r>
              <a:rPr lang="en-US" sz="1600" dirty="0"/>
              <a:t>{ </a:t>
            </a:r>
          </a:p>
          <a:p>
            <a:pPr marL="0" indent="0">
              <a:buFont typeface="Arial" panose="020B0604020202020204" pitchFamily="34" charset="0"/>
              <a:buNone/>
            </a:pPr>
            <a:r>
              <a:rPr lang="en-US" sz="1600" dirty="0"/>
              <a:t>      </a:t>
            </a:r>
            <a:r>
              <a:rPr lang="en-US" sz="1600" dirty="0" err="1"/>
              <a:t>document.write</a:t>
            </a:r>
            <a:r>
              <a:rPr lang="en-US" sz="1600" dirty="0"/>
              <a:t> ("Pass"); </a:t>
            </a:r>
          </a:p>
          <a:p>
            <a:pPr marL="0" indent="0">
              <a:buFont typeface="Arial" panose="020B0604020202020204" pitchFamily="34" charset="0"/>
              <a:buNone/>
            </a:pPr>
            <a:r>
              <a:rPr lang="en-US" sz="1600" dirty="0"/>
              <a:t>} </a:t>
            </a:r>
          </a:p>
          <a:p>
            <a:pPr marL="0" indent="0">
              <a:buFont typeface="Arial" panose="020B0604020202020204" pitchFamily="34" charset="0"/>
              <a:buNone/>
            </a:pPr>
            <a:r>
              <a:rPr lang="en-US" sz="1600" dirty="0"/>
              <a:t>     Else</a:t>
            </a:r>
          </a:p>
          <a:p>
            <a:pPr marL="0" indent="0">
              <a:buFont typeface="Arial" panose="020B0604020202020204" pitchFamily="34" charset="0"/>
              <a:buNone/>
            </a:pPr>
            <a:r>
              <a:rPr lang="en-US" sz="1600" dirty="0"/>
              <a:t> { </a:t>
            </a:r>
          </a:p>
          <a:p>
            <a:pPr marL="0" indent="0">
              <a:buFont typeface="Arial" panose="020B0604020202020204" pitchFamily="34" charset="0"/>
              <a:buNone/>
            </a:pPr>
            <a:r>
              <a:rPr lang="en-US" sz="1600" dirty="0"/>
              <a:t>     </a:t>
            </a:r>
            <a:r>
              <a:rPr lang="en-US" sz="1600" dirty="0" err="1"/>
              <a:t>document.write</a:t>
            </a:r>
            <a:r>
              <a:rPr lang="en-US" sz="1600" dirty="0"/>
              <a:t> ("Fail"); </a:t>
            </a:r>
          </a:p>
          <a:p>
            <a:pPr marL="0" indent="0">
              <a:buFont typeface="Arial" panose="020B0604020202020204" pitchFamily="34" charset="0"/>
              <a:buNone/>
            </a:pPr>
            <a:r>
              <a:rPr lang="en-US" sz="1600" dirty="0"/>
              <a:t>}</a:t>
            </a:r>
          </a:p>
        </p:txBody>
      </p:sp>
    </p:spTree>
    <p:extLst>
      <p:ext uri="{BB962C8B-B14F-4D97-AF65-F5344CB8AC3E}">
        <p14:creationId xmlns:p14="http://schemas.microsoft.com/office/powerpoint/2010/main" val="3902233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93751-A803-49E3-8AAD-CF918C5417EA}"/>
              </a:ext>
            </a:extLst>
          </p:cNvPr>
          <p:cNvSpPr>
            <a:spLocks noGrp="1"/>
          </p:cNvSpPr>
          <p:nvPr>
            <p:ph type="title"/>
          </p:nvPr>
        </p:nvSpPr>
        <p:spPr>
          <a:xfrm>
            <a:off x="589625" y="-72233"/>
            <a:ext cx="10515600" cy="1325563"/>
          </a:xfrm>
        </p:spPr>
        <p:txBody>
          <a:bodyPr>
            <a:normAutofit/>
          </a:bodyPr>
          <a:lstStyle/>
          <a:p>
            <a:pPr marL="571500" indent="-571500">
              <a:buFont typeface="Wingdings" panose="05000000000000000000" pitchFamily="2" charset="2"/>
              <a:buChar char="Ø"/>
            </a:pPr>
            <a:r>
              <a:rPr lang="en-US" sz="4000" dirty="0">
                <a:solidFill>
                  <a:srgbClr val="2B0165"/>
                </a:solidFill>
              </a:rPr>
              <a:t>Nested if-else</a:t>
            </a:r>
          </a:p>
        </p:txBody>
      </p:sp>
      <p:sp>
        <p:nvSpPr>
          <p:cNvPr id="3" name="Content Placeholder 2">
            <a:extLst>
              <a:ext uri="{FF2B5EF4-FFF2-40B4-BE49-F238E27FC236}">
                <a16:creationId xmlns:a16="http://schemas.microsoft.com/office/drawing/2014/main" id="{7FEFAAFC-81FC-429D-8374-9C6B3B6CD5E5}"/>
              </a:ext>
            </a:extLst>
          </p:cNvPr>
          <p:cNvSpPr>
            <a:spLocks noGrp="1"/>
          </p:cNvSpPr>
          <p:nvPr>
            <p:ph idx="1"/>
          </p:nvPr>
        </p:nvSpPr>
        <p:spPr>
          <a:xfrm>
            <a:off x="838200" y="1253330"/>
            <a:ext cx="10515600" cy="5458187"/>
          </a:xfrm>
        </p:spPr>
        <p:txBody>
          <a:bodyPr>
            <a:normAutofit/>
          </a:bodyPr>
          <a:lstStyle/>
          <a:p>
            <a:pPr marL="0" indent="0">
              <a:buNone/>
            </a:pPr>
            <a:r>
              <a:rPr lang="en-US" dirty="0"/>
              <a:t>If(&lt;condition 1&gt;)</a:t>
            </a:r>
          </a:p>
          <a:p>
            <a:pPr marL="0" indent="0">
              <a:buNone/>
            </a:pPr>
            <a:r>
              <a:rPr lang="en-US" dirty="0"/>
              <a:t>{</a:t>
            </a:r>
          </a:p>
          <a:p>
            <a:pPr marL="0" indent="0">
              <a:buNone/>
            </a:pPr>
            <a:r>
              <a:rPr lang="en-US" dirty="0"/>
              <a:t>        if (&lt;condition 2&gt;)   {  //Actions  }</a:t>
            </a:r>
          </a:p>
          <a:p>
            <a:pPr marL="0" indent="0">
              <a:buNone/>
            </a:pPr>
            <a:r>
              <a:rPr lang="en-US" dirty="0"/>
              <a:t>        else { //Actions }</a:t>
            </a:r>
          </a:p>
          <a:p>
            <a:pPr marL="0" indent="0">
              <a:buNone/>
            </a:pPr>
            <a:r>
              <a:rPr lang="en-US" dirty="0"/>
              <a:t>} </a:t>
            </a:r>
          </a:p>
          <a:p>
            <a:pPr marL="0" indent="0">
              <a:buNone/>
            </a:pPr>
            <a:r>
              <a:rPr lang="en-US" dirty="0"/>
              <a:t>       Else</a:t>
            </a:r>
          </a:p>
          <a:p>
            <a:pPr marL="0" indent="0">
              <a:buNone/>
            </a:pPr>
            <a:r>
              <a:rPr lang="en-US" dirty="0"/>
              <a:t>{</a:t>
            </a:r>
          </a:p>
          <a:p>
            <a:pPr marL="0" indent="0">
              <a:buNone/>
            </a:pPr>
            <a:r>
              <a:rPr lang="en-US" dirty="0"/>
              <a:t>        if (&lt;condition 3&gt;)  {  //Actions  }</a:t>
            </a:r>
          </a:p>
          <a:p>
            <a:pPr marL="0" indent="0">
              <a:buNone/>
            </a:pPr>
            <a:r>
              <a:rPr lang="en-US" dirty="0"/>
              <a:t>        else  {  //Actions  }</a:t>
            </a:r>
          </a:p>
          <a:p>
            <a:pPr marL="0" indent="0">
              <a:buNone/>
            </a:pPr>
            <a:r>
              <a:rPr lang="en-US" dirty="0"/>
              <a:t>} </a:t>
            </a:r>
          </a:p>
          <a:p>
            <a:endParaRPr lang="en-US" dirty="0"/>
          </a:p>
        </p:txBody>
      </p:sp>
    </p:spTree>
    <p:extLst>
      <p:ext uri="{BB962C8B-B14F-4D97-AF65-F5344CB8AC3E}">
        <p14:creationId xmlns:p14="http://schemas.microsoft.com/office/powerpoint/2010/main" val="3386898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815F-E59E-4448-A329-C9A91CF9FB39}"/>
              </a:ext>
            </a:extLst>
          </p:cNvPr>
          <p:cNvSpPr>
            <a:spLocks noGrp="1"/>
          </p:cNvSpPr>
          <p:nvPr>
            <p:ph type="title"/>
          </p:nvPr>
        </p:nvSpPr>
        <p:spPr>
          <a:xfrm>
            <a:off x="713913" y="-105391"/>
            <a:ext cx="10515600" cy="1325563"/>
          </a:xfrm>
        </p:spPr>
        <p:txBody>
          <a:bodyPr>
            <a:normAutofit/>
          </a:bodyPr>
          <a:lstStyle/>
          <a:p>
            <a:pPr marL="571500" indent="-571500">
              <a:buFont typeface="Wingdings" panose="05000000000000000000" pitchFamily="2" charset="2"/>
              <a:buChar char="Ø"/>
            </a:pPr>
            <a:r>
              <a:rPr lang="en-US" sz="4000" dirty="0">
                <a:solidFill>
                  <a:srgbClr val="2B0165"/>
                </a:solidFill>
              </a:rPr>
              <a:t>Switch</a:t>
            </a:r>
          </a:p>
        </p:txBody>
      </p:sp>
      <p:pic>
        <p:nvPicPr>
          <p:cNvPr id="5" name="Content Placeholder 4">
            <a:extLst>
              <a:ext uri="{FF2B5EF4-FFF2-40B4-BE49-F238E27FC236}">
                <a16:creationId xmlns:a16="http://schemas.microsoft.com/office/drawing/2014/main" id="{643C8B4D-C11B-4DBB-814C-9E708D65F8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3913" y="1078131"/>
            <a:ext cx="4842846" cy="5375936"/>
          </a:xfrm>
        </p:spPr>
      </p:pic>
      <p:pic>
        <p:nvPicPr>
          <p:cNvPr id="7" name="Picture 6">
            <a:extLst>
              <a:ext uri="{FF2B5EF4-FFF2-40B4-BE49-F238E27FC236}">
                <a16:creationId xmlns:a16="http://schemas.microsoft.com/office/drawing/2014/main" id="{D869FD75-A5A1-4E4A-B634-434165504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985" y="1286494"/>
            <a:ext cx="5133513" cy="5057460"/>
          </a:xfrm>
          <a:prstGeom prst="rect">
            <a:avLst/>
          </a:prstGeom>
        </p:spPr>
      </p:pic>
    </p:spTree>
    <p:extLst>
      <p:ext uri="{BB962C8B-B14F-4D97-AF65-F5344CB8AC3E}">
        <p14:creationId xmlns:p14="http://schemas.microsoft.com/office/powerpoint/2010/main" val="155259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2269-5406-4537-8F0D-9847C0742A31}"/>
              </a:ext>
            </a:extLst>
          </p:cNvPr>
          <p:cNvSpPr>
            <a:spLocks noGrp="1"/>
          </p:cNvSpPr>
          <p:nvPr>
            <p:ph type="title"/>
          </p:nvPr>
        </p:nvSpPr>
        <p:spPr>
          <a:xfrm>
            <a:off x="483093" y="0"/>
            <a:ext cx="10515600" cy="1325563"/>
          </a:xfrm>
        </p:spPr>
        <p:txBody>
          <a:bodyPr>
            <a:normAutofit/>
          </a:bodyPr>
          <a:lstStyle/>
          <a:p>
            <a:pPr marL="571500" indent="-571500">
              <a:buFont typeface="Wingdings" panose="05000000000000000000" pitchFamily="2" charset="2"/>
              <a:buChar char="Ø"/>
            </a:pPr>
            <a:r>
              <a:rPr lang="en-US" sz="4000" dirty="0">
                <a:solidFill>
                  <a:srgbClr val="2B0165"/>
                </a:solidFill>
              </a:rPr>
              <a:t>Loops – while loop</a:t>
            </a:r>
          </a:p>
        </p:txBody>
      </p:sp>
      <p:pic>
        <p:nvPicPr>
          <p:cNvPr id="6" name="Content Placeholder 5">
            <a:extLst>
              <a:ext uri="{FF2B5EF4-FFF2-40B4-BE49-F238E27FC236}">
                <a16:creationId xmlns:a16="http://schemas.microsoft.com/office/drawing/2014/main" id="{BE39CC8D-984B-4C3D-B295-990D5C9201B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71882" y="1156535"/>
            <a:ext cx="4194921" cy="5020428"/>
          </a:xfrm>
        </p:spPr>
      </p:pic>
      <p:sp>
        <p:nvSpPr>
          <p:cNvPr id="4" name="Content Placeholder 3">
            <a:extLst>
              <a:ext uri="{FF2B5EF4-FFF2-40B4-BE49-F238E27FC236}">
                <a16:creationId xmlns:a16="http://schemas.microsoft.com/office/drawing/2014/main" id="{18FA6705-F5BC-425E-8C93-5256DA07A1F5}"/>
              </a:ext>
            </a:extLst>
          </p:cNvPr>
          <p:cNvSpPr>
            <a:spLocks noGrp="1"/>
          </p:cNvSpPr>
          <p:nvPr>
            <p:ph sz="half" idx="2"/>
          </p:nvPr>
        </p:nvSpPr>
        <p:spPr/>
        <p:txBody>
          <a:bodyPr/>
          <a:lstStyle/>
          <a:p>
            <a:pPr marL="0" indent="0">
              <a:buNone/>
            </a:pPr>
            <a:r>
              <a:rPr lang="en-US" dirty="0"/>
              <a:t>• The purpose of a while loop is to execute a statement or code block repeatedly if an expression is true. </a:t>
            </a:r>
          </a:p>
          <a:p>
            <a:pPr marL="0" indent="0">
              <a:buNone/>
            </a:pPr>
            <a:endParaRPr lang="en-US" dirty="0"/>
          </a:p>
          <a:p>
            <a:pPr marL="0" indent="0">
              <a:buNone/>
            </a:pPr>
            <a:r>
              <a:rPr lang="en-US" dirty="0"/>
              <a:t>• Once the expression becomes false, the loop terminates.</a:t>
            </a:r>
          </a:p>
        </p:txBody>
      </p:sp>
    </p:spTree>
    <p:extLst>
      <p:ext uri="{BB962C8B-B14F-4D97-AF65-F5344CB8AC3E}">
        <p14:creationId xmlns:p14="http://schemas.microsoft.com/office/powerpoint/2010/main" val="2464963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5A4B0-B293-4A67-8711-35396EB489E4}"/>
              </a:ext>
            </a:extLst>
          </p:cNvPr>
          <p:cNvSpPr>
            <a:spLocks noGrp="1"/>
          </p:cNvSpPr>
          <p:nvPr>
            <p:ph type="title"/>
          </p:nvPr>
        </p:nvSpPr>
        <p:spPr>
          <a:xfrm>
            <a:off x="575569" y="0"/>
            <a:ext cx="10515600" cy="749655"/>
          </a:xfrm>
        </p:spPr>
        <p:txBody>
          <a:bodyPr>
            <a:normAutofit/>
          </a:bodyPr>
          <a:lstStyle/>
          <a:p>
            <a:pPr marL="571500" indent="-571500">
              <a:buFont typeface="Wingdings" panose="05000000000000000000" pitchFamily="2" charset="2"/>
              <a:buChar char="Ø"/>
            </a:pPr>
            <a:r>
              <a:rPr lang="en-US" sz="4000" dirty="0">
                <a:solidFill>
                  <a:srgbClr val="2B0165"/>
                </a:solidFill>
              </a:rPr>
              <a:t>Loops – while loop </a:t>
            </a:r>
          </a:p>
        </p:txBody>
      </p:sp>
      <p:pic>
        <p:nvPicPr>
          <p:cNvPr id="6" name="Content Placeholder 5">
            <a:extLst>
              <a:ext uri="{FF2B5EF4-FFF2-40B4-BE49-F238E27FC236}">
                <a16:creationId xmlns:a16="http://schemas.microsoft.com/office/drawing/2014/main" id="{D8918D74-8EBA-4661-85F3-137A55E0920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20950" y="1384917"/>
            <a:ext cx="5493110" cy="4971495"/>
          </a:xfrm>
        </p:spPr>
      </p:pic>
      <p:pic>
        <p:nvPicPr>
          <p:cNvPr id="8" name="Content Placeholder 7">
            <a:extLst>
              <a:ext uri="{FF2B5EF4-FFF2-40B4-BE49-F238E27FC236}">
                <a16:creationId xmlns:a16="http://schemas.microsoft.com/office/drawing/2014/main" id="{42ACAAA6-48D0-4C06-A620-8BB286B0558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51754" y="1630955"/>
            <a:ext cx="3939415" cy="4396582"/>
          </a:xfrm>
        </p:spPr>
      </p:pic>
    </p:spTree>
    <p:extLst>
      <p:ext uri="{BB962C8B-B14F-4D97-AF65-F5344CB8AC3E}">
        <p14:creationId xmlns:p14="http://schemas.microsoft.com/office/powerpoint/2010/main" val="652080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13FB-B837-4F25-ADA9-262D3EF0937B}"/>
              </a:ext>
            </a:extLst>
          </p:cNvPr>
          <p:cNvSpPr>
            <a:spLocks noGrp="1"/>
          </p:cNvSpPr>
          <p:nvPr>
            <p:ph type="title"/>
          </p:nvPr>
        </p:nvSpPr>
        <p:spPr>
          <a:xfrm>
            <a:off x="838200" y="365126"/>
            <a:ext cx="10515600" cy="1434004"/>
          </a:xfrm>
        </p:spPr>
        <p:txBody>
          <a:bodyPr>
            <a:normAutofit/>
          </a:bodyPr>
          <a:lstStyle/>
          <a:p>
            <a:pPr marL="571500" indent="-571500">
              <a:buFont typeface="Wingdings" panose="05000000000000000000" pitchFamily="2" charset="2"/>
              <a:buChar char="Ø"/>
            </a:pPr>
            <a:r>
              <a:rPr lang="en-US" sz="4000" dirty="0">
                <a:solidFill>
                  <a:srgbClr val="7030A0"/>
                </a:solidFill>
              </a:rPr>
              <a:t>Break Statement and Continue Statement</a:t>
            </a:r>
            <a:br>
              <a:rPr lang="en-US" sz="4000" dirty="0">
                <a:solidFill>
                  <a:srgbClr val="7030A0"/>
                </a:solidFill>
              </a:rPr>
            </a:br>
            <a:r>
              <a:rPr lang="en-US" sz="4000" dirty="0">
                <a:solidFill>
                  <a:srgbClr val="7030A0"/>
                </a:solidFill>
              </a:rPr>
              <a:t>   </a:t>
            </a:r>
          </a:p>
        </p:txBody>
      </p:sp>
      <p:pic>
        <p:nvPicPr>
          <p:cNvPr id="5" name="Content Placeholder 4">
            <a:extLst>
              <a:ext uri="{FF2B5EF4-FFF2-40B4-BE49-F238E27FC236}">
                <a16:creationId xmlns:a16="http://schemas.microsoft.com/office/drawing/2014/main" id="{DE930B5D-44AF-401D-903A-8106F43F57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6572" y="2882953"/>
            <a:ext cx="10137228" cy="1434003"/>
          </a:xfrm>
        </p:spPr>
      </p:pic>
      <p:pic>
        <p:nvPicPr>
          <p:cNvPr id="7" name="Picture 6">
            <a:extLst>
              <a:ext uri="{FF2B5EF4-FFF2-40B4-BE49-F238E27FC236}">
                <a16:creationId xmlns:a16="http://schemas.microsoft.com/office/drawing/2014/main" id="{A07727EF-F712-4298-95A2-03A986C03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572" y="4567939"/>
            <a:ext cx="10137228" cy="1434003"/>
          </a:xfrm>
          <a:prstGeom prst="rect">
            <a:avLst/>
          </a:prstGeom>
        </p:spPr>
      </p:pic>
      <p:sp>
        <p:nvSpPr>
          <p:cNvPr id="9" name="TextBox 8">
            <a:extLst>
              <a:ext uri="{FF2B5EF4-FFF2-40B4-BE49-F238E27FC236}">
                <a16:creationId xmlns:a16="http://schemas.microsoft.com/office/drawing/2014/main" id="{26E7864F-FA8F-426D-B6F8-D089E59B3C6C}"/>
              </a:ext>
            </a:extLst>
          </p:cNvPr>
          <p:cNvSpPr txBox="1"/>
          <p:nvPr/>
        </p:nvSpPr>
        <p:spPr>
          <a:xfrm>
            <a:off x="1349407" y="1597981"/>
            <a:ext cx="9605638" cy="830997"/>
          </a:xfrm>
          <a:prstGeom prst="rect">
            <a:avLst/>
          </a:prstGeom>
          <a:noFill/>
        </p:spPr>
        <p:txBody>
          <a:bodyPr wrap="square" rtlCol="0">
            <a:spAutoFit/>
          </a:bodyPr>
          <a:lstStyle/>
          <a:p>
            <a:pPr marL="342900" indent="-342900">
              <a:buFont typeface="Wingdings" panose="05000000000000000000" pitchFamily="2" charset="2"/>
              <a:buChar char="q"/>
            </a:pPr>
            <a:r>
              <a:rPr lang="en-US" sz="2400" dirty="0"/>
              <a:t>The </a:t>
            </a:r>
            <a:r>
              <a:rPr lang="en-US" sz="2400" b="1" dirty="0"/>
              <a:t>break statement</a:t>
            </a:r>
            <a:r>
              <a:rPr lang="en-US" sz="2400" dirty="0"/>
              <a:t> is used to terminate the </a:t>
            </a:r>
            <a:r>
              <a:rPr lang="en-US" sz="2400" b="1" dirty="0"/>
              <a:t>loop</a:t>
            </a:r>
            <a:r>
              <a:rPr lang="en-US" sz="2400" dirty="0"/>
              <a:t> immediately.</a:t>
            </a:r>
          </a:p>
          <a:p>
            <a:pPr marL="342900" indent="-342900">
              <a:buFont typeface="Wingdings" panose="05000000000000000000" pitchFamily="2" charset="2"/>
              <a:buChar char="q"/>
            </a:pPr>
            <a:r>
              <a:rPr lang="en-US" sz="2400" dirty="0"/>
              <a:t>The </a:t>
            </a:r>
            <a:r>
              <a:rPr lang="en-US" sz="2400" b="1" dirty="0"/>
              <a:t>continue statement</a:t>
            </a:r>
            <a:r>
              <a:rPr lang="en-US" sz="2400" dirty="0"/>
              <a:t> is used to skip the current iteration of the </a:t>
            </a:r>
            <a:r>
              <a:rPr lang="en-US" sz="2400" b="1" dirty="0"/>
              <a:t>loop</a:t>
            </a:r>
            <a:r>
              <a:rPr lang="en-US" sz="2400" dirty="0"/>
              <a:t>.</a:t>
            </a:r>
          </a:p>
        </p:txBody>
      </p:sp>
    </p:spTree>
    <p:extLst>
      <p:ext uri="{BB962C8B-B14F-4D97-AF65-F5344CB8AC3E}">
        <p14:creationId xmlns:p14="http://schemas.microsoft.com/office/powerpoint/2010/main" val="1168738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2D60-E812-4BD8-B3BE-EC82ECD800BD}"/>
              </a:ext>
            </a:extLst>
          </p:cNvPr>
          <p:cNvSpPr>
            <a:spLocks noGrp="1"/>
          </p:cNvSpPr>
          <p:nvPr>
            <p:ph type="title"/>
          </p:nvPr>
        </p:nvSpPr>
        <p:spPr/>
        <p:txBody>
          <a:bodyPr>
            <a:normAutofit/>
          </a:bodyPr>
          <a:lstStyle/>
          <a:p>
            <a:pPr marL="685800" indent="-685800">
              <a:buFont typeface="Wingdings" panose="05000000000000000000" pitchFamily="2" charset="2"/>
              <a:buChar char="Ø"/>
            </a:pPr>
            <a:r>
              <a:rPr lang="en-US" sz="4400" b="1" dirty="0">
                <a:solidFill>
                  <a:srgbClr val="002060"/>
                </a:solidFill>
              </a:rPr>
              <a:t>JavaScript Arrays</a:t>
            </a:r>
          </a:p>
        </p:txBody>
      </p:sp>
      <p:sp>
        <p:nvSpPr>
          <p:cNvPr id="8" name="TextBox 7">
            <a:extLst>
              <a:ext uri="{FF2B5EF4-FFF2-40B4-BE49-F238E27FC236}">
                <a16:creationId xmlns:a16="http://schemas.microsoft.com/office/drawing/2014/main" id="{941F6E74-C52D-40FB-9363-0892D7B8D95E}"/>
              </a:ext>
            </a:extLst>
          </p:cNvPr>
          <p:cNvSpPr txBox="1"/>
          <p:nvPr/>
        </p:nvSpPr>
        <p:spPr>
          <a:xfrm>
            <a:off x="1345474" y="2194560"/>
            <a:ext cx="4750526" cy="3416320"/>
          </a:xfrm>
          <a:prstGeom prst="rect">
            <a:avLst/>
          </a:prstGeom>
          <a:noFill/>
        </p:spPr>
        <p:txBody>
          <a:bodyPr wrap="square" rtlCol="0">
            <a:spAutoFit/>
          </a:bodyPr>
          <a:lstStyle/>
          <a:p>
            <a:pPr marL="285750" indent="-285750">
              <a:buFont typeface="Wingdings" panose="05000000000000000000" pitchFamily="2" charset="2"/>
              <a:buChar char="q"/>
            </a:pPr>
            <a:r>
              <a:rPr lang="en-US" sz="1800" b="0" i="0" u="none" strike="noStrike" baseline="0" dirty="0">
                <a:latin typeface="Calibri" panose="020F0502020204030204" pitchFamily="34" charset="0"/>
              </a:rPr>
              <a:t>An array is a special variable, which can hold more than one value at a time.</a:t>
            </a:r>
          </a:p>
          <a:p>
            <a:pPr marL="285750" indent="-285750">
              <a:buFont typeface="Wingdings" panose="05000000000000000000" pitchFamily="2" charset="2"/>
              <a:buChar char="q"/>
            </a:pPr>
            <a:endParaRPr lang="en-US" sz="1800" b="0" i="0" u="none" strike="noStrike" baseline="0" dirty="0">
              <a:latin typeface="Calibri" panose="020F0502020204030204" pitchFamily="34" charset="0"/>
            </a:endParaRPr>
          </a:p>
          <a:p>
            <a:pPr marL="742950" lvl="1" indent="-285750">
              <a:buFont typeface="Wingdings" panose="05000000000000000000" pitchFamily="2" charset="2"/>
              <a:buChar char="q"/>
            </a:pPr>
            <a:r>
              <a:rPr lang="en-US" dirty="0">
                <a:latin typeface="Calibri" panose="020F0502020204030204" pitchFamily="34" charset="0"/>
              </a:rPr>
              <a:t>v</a:t>
            </a:r>
            <a:r>
              <a:rPr lang="en-US" b="0" i="0" u="none" strike="noStrike" baseline="0" dirty="0">
                <a:latin typeface="Calibri" panose="020F0502020204030204" pitchFamily="34" charset="0"/>
              </a:rPr>
              <a:t>ar </a:t>
            </a:r>
            <a:r>
              <a:rPr lang="en-US" b="0" i="1" u="none" strike="noStrike" baseline="0" dirty="0" err="1">
                <a:solidFill>
                  <a:srgbClr val="FF0000"/>
                </a:solidFill>
                <a:latin typeface="Calibri" panose="020F0502020204030204" pitchFamily="34" charset="0"/>
              </a:rPr>
              <a:t>array_name</a:t>
            </a:r>
            <a:r>
              <a:rPr lang="en-US" b="0" i="1" u="none" strike="noStrike" baseline="0" dirty="0">
                <a:solidFill>
                  <a:srgbClr val="FF0000"/>
                </a:solidFill>
                <a:latin typeface="Calibri" panose="020F0502020204030204" pitchFamily="34" charset="0"/>
              </a:rPr>
              <a:t> </a:t>
            </a:r>
            <a:r>
              <a:rPr lang="en-US" b="0" i="0" u="none" strike="noStrike" baseline="0" dirty="0">
                <a:latin typeface="Calibri" panose="020F0502020204030204" pitchFamily="34" charset="0"/>
              </a:rPr>
              <a:t>= [</a:t>
            </a:r>
            <a:r>
              <a:rPr lang="en-US" b="0" i="1" u="none" strike="noStrike" baseline="0" dirty="0">
                <a:latin typeface="Calibri" panose="020F0502020204030204" pitchFamily="34" charset="0"/>
              </a:rPr>
              <a:t>item1</a:t>
            </a:r>
            <a:r>
              <a:rPr lang="en-US" b="0" i="0" u="none" strike="noStrike" baseline="0" dirty="0">
                <a:latin typeface="Calibri" panose="020F0502020204030204" pitchFamily="34" charset="0"/>
              </a:rPr>
              <a:t>,</a:t>
            </a:r>
            <a:r>
              <a:rPr lang="en-US" b="0" i="1" u="none" strike="noStrike" baseline="0" dirty="0">
                <a:latin typeface="Calibri" panose="020F0502020204030204" pitchFamily="34" charset="0"/>
              </a:rPr>
              <a:t>item2</a:t>
            </a:r>
            <a:r>
              <a:rPr lang="en-US" b="0" i="0" u="none" strike="noStrike" baseline="0" dirty="0">
                <a:latin typeface="Calibri" panose="020F0502020204030204" pitchFamily="34" charset="0"/>
              </a:rPr>
              <a:t>, ...];</a:t>
            </a:r>
          </a:p>
          <a:p>
            <a:pPr marL="742950" lvl="1" indent="-285750">
              <a:buFont typeface="Wingdings" panose="05000000000000000000" pitchFamily="2" charset="2"/>
              <a:buChar char="q"/>
            </a:pPr>
            <a:r>
              <a:rPr lang="en-US" dirty="0">
                <a:latin typeface="Calibri" panose="020F0502020204030204" pitchFamily="34" charset="0"/>
              </a:rPr>
              <a:t>v</a:t>
            </a:r>
            <a:r>
              <a:rPr lang="en-US" b="0" i="0" u="none" strike="noStrike" baseline="0" dirty="0">
                <a:latin typeface="Calibri" panose="020F0502020204030204" pitchFamily="34" charset="0"/>
              </a:rPr>
              <a:t>ar cars = [“Toyota”, “Volvo</a:t>
            </a:r>
            <a:r>
              <a:rPr lang="en-US" dirty="0">
                <a:latin typeface="Calibri" panose="020F0502020204030204" pitchFamily="34" charset="0"/>
              </a:rPr>
              <a:t>”</a:t>
            </a:r>
            <a:r>
              <a:rPr lang="en-US" b="0" i="0" u="none" strike="noStrike" baseline="0" dirty="0">
                <a:latin typeface="Calibri" panose="020F0502020204030204" pitchFamily="34" charset="0"/>
              </a:rPr>
              <a:t>];</a:t>
            </a:r>
          </a:p>
          <a:p>
            <a:pPr marL="285750" indent="-285750">
              <a:buFont typeface="Wingdings" panose="05000000000000000000" pitchFamily="2" charset="2"/>
              <a:buChar char="q"/>
            </a:pPr>
            <a:endParaRPr lang="en-US" sz="1800" b="0" i="0" u="none" strike="noStrike" baseline="0" dirty="0">
              <a:latin typeface="Calibri" panose="020F0502020204030204" pitchFamily="34" charset="0"/>
            </a:endParaRPr>
          </a:p>
          <a:p>
            <a:pPr marL="285750" indent="-285750">
              <a:buFont typeface="Wingdings" panose="05000000000000000000" pitchFamily="2" charset="2"/>
              <a:buChar char="q"/>
            </a:pPr>
            <a:r>
              <a:rPr lang="en-US" sz="1800" b="0" i="0" u="none" strike="noStrike" baseline="0" dirty="0">
                <a:latin typeface="Calibri" panose="020F0502020204030204" pitchFamily="34" charset="0"/>
              </a:rPr>
              <a:t>How to insert new elements</a:t>
            </a:r>
          </a:p>
          <a:p>
            <a:r>
              <a:rPr lang="en-US" sz="1800" b="0" i="0" u="none" strike="noStrike" baseline="0" dirty="0">
                <a:latin typeface="Calibri" panose="020F0502020204030204" pitchFamily="34" charset="0"/>
              </a:rPr>
              <a:t>	Cars[2]=“BMW”;</a:t>
            </a:r>
          </a:p>
          <a:p>
            <a:pPr marL="285750" indent="-285750">
              <a:buFont typeface="Wingdings" panose="05000000000000000000" pitchFamily="2" charset="2"/>
              <a:buChar char="q"/>
            </a:pPr>
            <a:endParaRPr lang="en-US" sz="1800" b="0" i="0" u="none" strike="noStrike" baseline="0" dirty="0">
              <a:latin typeface="Calibri" panose="020F0502020204030204" pitchFamily="34" charset="0"/>
            </a:endParaRPr>
          </a:p>
          <a:p>
            <a:pPr marL="285750" indent="-285750">
              <a:buFont typeface="Wingdings" panose="05000000000000000000" pitchFamily="2" charset="2"/>
              <a:buChar char="q"/>
            </a:pPr>
            <a:r>
              <a:rPr lang="en-US" sz="1800" b="0" i="0" u="none" strike="noStrike" baseline="0" dirty="0">
                <a:latin typeface="Calibri" panose="020F0502020204030204" pitchFamily="34" charset="0"/>
              </a:rPr>
              <a:t>How to display element ant it’s value</a:t>
            </a:r>
          </a:p>
          <a:p>
            <a:r>
              <a:rPr lang="en-US" sz="1800" b="0" i="0" u="none" strike="noStrike" baseline="0" dirty="0">
                <a:latin typeface="Calibri" panose="020F0502020204030204" pitchFamily="34" charset="0"/>
              </a:rPr>
              <a:t>	</a:t>
            </a:r>
            <a:r>
              <a:rPr lang="en-US" sz="1800" b="0" i="0" u="none" strike="noStrike" baseline="0" dirty="0" err="1">
                <a:latin typeface="Calibri" panose="020F0502020204030204" pitchFamily="34" charset="0"/>
              </a:rPr>
              <a:t>Document.write</a:t>
            </a:r>
            <a:r>
              <a:rPr lang="en-US" sz="1800" b="0" i="0" u="none" strike="noStrike" baseline="0" dirty="0">
                <a:latin typeface="Calibri" panose="020F0502020204030204" pitchFamily="34" charset="0"/>
              </a:rPr>
              <a:t>(Cars[0]);</a:t>
            </a:r>
          </a:p>
          <a:p>
            <a:endParaRPr lang="en-US" dirty="0"/>
          </a:p>
        </p:txBody>
      </p:sp>
      <p:pic>
        <p:nvPicPr>
          <p:cNvPr id="10" name="Picture 9" descr="Text&#10;&#10;Description automatically generated with low confidence">
            <a:extLst>
              <a:ext uri="{FF2B5EF4-FFF2-40B4-BE49-F238E27FC236}">
                <a16:creationId xmlns:a16="http://schemas.microsoft.com/office/drawing/2014/main" id="{D2171CED-82DA-47AC-A4CD-1BC9A06B0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623" y="2420914"/>
            <a:ext cx="5477828" cy="2738914"/>
          </a:xfrm>
          <a:prstGeom prst="rect">
            <a:avLst/>
          </a:prstGeom>
        </p:spPr>
      </p:pic>
    </p:spTree>
    <p:extLst>
      <p:ext uri="{BB962C8B-B14F-4D97-AF65-F5344CB8AC3E}">
        <p14:creationId xmlns:p14="http://schemas.microsoft.com/office/powerpoint/2010/main" val="2289425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2D60-E812-4BD8-B3BE-EC82ECD800BD}"/>
              </a:ext>
            </a:extLst>
          </p:cNvPr>
          <p:cNvSpPr>
            <a:spLocks noGrp="1"/>
          </p:cNvSpPr>
          <p:nvPr>
            <p:ph type="title"/>
          </p:nvPr>
        </p:nvSpPr>
        <p:spPr/>
        <p:txBody>
          <a:bodyPr>
            <a:normAutofit/>
          </a:bodyPr>
          <a:lstStyle/>
          <a:p>
            <a:pPr marL="685800" indent="-685800">
              <a:buFont typeface="Wingdings" panose="05000000000000000000" pitchFamily="2" charset="2"/>
              <a:buChar char="Ø"/>
            </a:pPr>
            <a:r>
              <a:rPr lang="en-US" sz="4400" b="1" dirty="0">
                <a:solidFill>
                  <a:srgbClr val="002060"/>
                </a:solidFill>
              </a:rPr>
              <a:t>JavaScript Functions</a:t>
            </a:r>
          </a:p>
        </p:txBody>
      </p:sp>
      <p:sp>
        <p:nvSpPr>
          <p:cNvPr id="8" name="TextBox 7">
            <a:extLst>
              <a:ext uri="{FF2B5EF4-FFF2-40B4-BE49-F238E27FC236}">
                <a16:creationId xmlns:a16="http://schemas.microsoft.com/office/drawing/2014/main" id="{941F6E74-C52D-40FB-9363-0892D7B8D95E}"/>
              </a:ext>
            </a:extLst>
          </p:cNvPr>
          <p:cNvSpPr txBox="1"/>
          <p:nvPr/>
        </p:nvSpPr>
        <p:spPr>
          <a:xfrm>
            <a:off x="1345474" y="2194560"/>
            <a:ext cx="4750526" cy="3970318"/>
          </a:xfrm>
          <a:prstGeom prst="rect">
            <a:avLst/>
          </a:prstGeom>
          <a:noFill/>
        </p:spPr>
        <p:txBody>
          <a:bodyPr wrap="square" rtlCol="0">
            <a:spAutoFit/>
          </a:bodyPr>
          <a:lstStyle/>
          <a:p>
            <a:pPr marL="342900" indent="-342900">
              <a:buFont typeface="+mj-lt"/>
              <a:buAutoNum type="arabicPeriod"/>
            </a:pPr>
            <a:r>
              <a:rPr lang="en-US" sz="1800" b="0" i="0" u="none" strike="noStrike" baseline="0" dirty="0">
                <a:latin typeface="Calibri" panose="020F0502020204030204" pitchFamily="34" charset="0"/>
              </a:rPr>
              <a:t>A function is a group of reusable code which can be called anywhere in your program. </a:t>
            </a:r>
          </a:p>
          <a:p>
            <a:pPr marL="342900" indent="-342900">
              <a:buFont typeface="+mj-lt"/>
              <a:buAutoNum type="arabicPeriod"/>
            </a:pPr>
            <a:endParaRPr lang="en-US" sz="1800" b="0" i="0" u="none" strike="noStrike" baseline="0" dirty="0">
              <a:latin typeface="Calibri" panose="020F0502020204030204" pitchFamily="34" charset="0"/>
            </a:endParaRPr>
          </a:p>
          <a:p>
            <a:pPr marL="342900" indent="-342900">
              <a:buFont typeface="+mj-lt"/>
              <a:buAutoNum type="arabicPeriod"/>
            </a:pPr>
            <a:r>
              <a:rPr lang="en-US" sz="1800" b="0" i="0" u="none" strike="noStrike" baseline="0" dirty="0">
                <a:latin typeface="Calibri" panose="020F0502020204030204" pitchFamily="34" charset="0"/>
              </a:rPr>
              <a:t>This eliminates the need of writing the same code again and again. </a:t>
            </a:r>
          </a:p>
          <a:p>
            <a:pPr marL="342900" indent="-342900">
              <a:buFont typeface="+mj-lt"/>
              <a:buAutoNum type="arabicPeriod"/>
            </a:pPr>
            <a:endParaRPr lang="en-US" sz="1800" b="0" i="0" u="none" strike="noStrike" baseline="0" dirty="0">
              <a:latin typeface="Calibri" panose="020F0502020204030204" pitchFamily="34" charset="0"/>
            </a:endParaRPr>
          </a:p>
          <a:p>
            <a:pPr marL="342900" indent="-342900">
              <a:buFont typeface="+mj-lt"/>
              <a:buAutoNum type="arabicPeriod"/>
            </a:pPr>
            <a:r>
              <a:rPr lang="en-US" sz="1800" b="0" i="0" u="none" strike="noStrike" baseline="0" dirty="0">
                <a:latin typeface="Calibri" panose="020F0502020204030204" pitchFamily="34" charset="0"/>
              </a:rPr>
              <a:t>It helps programmers in writing modular codes. </a:t>
            </a:r>
            <a:endParaRPr lang="en-US" dirty="0">
              <a:latin typeface="Calibri" panose="020F0502020204030204" pitchFamily="34" charset="0"/>
            </a:endParaRPr>
          </a:p>
          <a:p>
            <a:pPr marL="342900" indent="-342900">
              <a:buFont typeface="+mj-lt"/>
              <a:buAutoNum type="arabicPeriod"/>
            </a:pPr>
            <a:endParaRPr lang="en-US" dirty="0">
              <a:latin typeface="Calibri" panose="020F0502020204030204" pitchFamily="34" charset="0"/>
            </a:endParaRPr>
          </a:p>
          <a:p>
            <a:pPr marL="342900" indent="-342900">
              <a:buFont typeface="+mj-lt"/>
              <a:buAutoNum type="arabicPeriod"/>
            </a:pPr>
            <a:r>
              <a:rPr lang="en-US" sz="1800" b="0" i="0" u="none" strike="noStrike" baseline="0" dirty="0">
                <a:latin typeface="Calibri" panose="020F0502020204030204" pitchFamily="34" charset="0"/>
              </a:rPr>
              <a:t>Functions allow a programmer to divide a big program into several small and manageable functions.</a:t>
            </a:r>
          </a:p>
          <a:p>
            <a:pPr marL="342900" indent="-342900">
              <a:buFont typeface="+mj-lt"/>
              <a:buAutoNum type="arabicPeriod"/>
            </a:pPr>
            <a:endParaRPr lang="en-US" sz="1800" b="0" i="0" u="none" strike="noStrike" baseline="0" dirty="0">
              <a:latin typeface="Calibri" panose="020F0502020204030204" pitchFamily="34" charset="0"/>
            </a:endParaRPr>
          </a:p>
          <a:p>
            <a:pPr marL="342900" indent="-342900">
              <a:buFont typeface="+mj-lt"/>
              <a:buAutoNum type="arabicPeriod"/>
            </a:pPr>
            <a:endParaRPr lang="en-US" dirty="0"/>
          </a:p>
        </p:txBody>
      </p:sp>
      <p:pic>
        <p:nvPicPr>
          <p:cNvPr id="10" name="Picture 9">
            <a:extLst>
              <a:ext uri="{FF2B5EF4-FFF2-40B4-BE49-F238E27FC236}">
                <a16:creationId xmlns:a16="http://schemas.microsoft.com/office/drawing/2014/main" id="{D2171CED-82DA-47AC-A4CD-1BC9A06B00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61623" y="2648590"/>
            <a:ext cx="5477828" cy="2283561"/>
          </a:xfrm>
          <a:prstGeom prst="rect">
            <a:avLst/>
          </a:prstGeom>
        </p:spPr>
      </p:pic>
    </p:spTree>
    <p:extLst>
      <p:ext uri="{BB962C8B-B14F-4D97-AF65-F5344CB8AC3E}">
        <p14:creationId xmlns:p14="http://schemas.microsoft.com/office/powerpoint/2010/main" val="1631188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3E234B-2B8D-4055-9BE3-A86DAEED6B99}"/>
              </a:ext>
            </a:extLst>
          </p:cNvPr>
          <p:cNvSpPr txBox="1"/>
          <p:nvPr/>
        </p:nvSpPr>
        <p:spPr>
          <a:xfrm>
            <a:off x="508000" y="1207952"/>
            <a:ext cx="10931198" cy="2949525"/>
          </a:xfrm>
          <a:prstGeom prst="rect">
            <a:avLst/>
          </a:prstGeom>
          <a:noFill/>
        </p:spPr>
        <p:txBody>
          <a:bodyPr wrap="none" rtlCol="0">
            <a:spAutoFit/>
          </a:bodyPr>
          <a:lstStyle/>
          <a:p>
            <a:pPr>
              <a:lnSpc>
                <a:spcPct val="150000"/>
              </a:lnSpc>
            </a:pPr>
            <a:r>
              <a:rPr lang="en-US" dirty="0">
                <a:solidFill>
                  <a:srgbClr val="2B0165"/>
                </a:solidFill>
                <a:latin typeface="Arial" panose="020B0604020202020204" pitchFamily="34" charset="0"/>
                <a:cs typeface="Arial" panose="020B0604020202020204" pitchFamily="34" charset="0"/>
                <a:hlinkClick r:id="rId2" tooltip="HTML: HTML (HyperText Markup Language) is a descriptive language that specifies webpage structure.">
                  <a:extLst>
                    <a:ext uri="{A12FA001-AC4F-418D-AE19-62706E023703}">
                      <ahyp:hlinkClr xmlns:ahyp="http://schemas.microsoft.com/office/drawing/2018/hyperlinkcolor" val="tx"/>
                    </a:ext>
                  </a:extLst>
                </a:hlinkClick>
              </a:rPr>
              <a:t>HTML</a:t>
            </a:r>
            <a:r>
              <a:rPr lang="en-US" dirty="0">
                <a:solidFill>
                  <a:srgbClr val="2B0165"/>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(Hypertext Markup Language) is not a programming language; </a:t>
            </a:r>
          </a:p>
          <a:p>
            <a:pPr>
              <a:lnSpc>
                <a:spcPct val="150000"/>
              </a:lnSpc>
            </a:pPr>
            <a:r>
              <a:rPr lang="en-US" dirty="0">
                <a:latin typeface="Arial" panose="020B0604020202020204" pitchFamily="34" charset="0"/>
                <a:cs typeface="Arial" panose="020B0604020202020204" pitchFamily="34" charset="0"/>
              </a:rPr>
              <a:t>it is a markup</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language used to tell your browser how to structure the web pages you visit. </a:t>
            </a:r>
          </a:p>
          <a:p>
            <a:pPr>
              <a:lnSpc>
                <a:spcPct val="150000"/>
              </a:lnSpc>
            </a:pPr>
            <a:r>
              <a:rPr lang="en-US" dirty="0">
                <a:latin typeface="Arial" panose="020B0604020202020204" pitchFamily="34" charset="0"/>
                <a:cs typeface="Arial" panose="020B0604020202020204" pitchFamily="34" charset="0"/>
              </a:rPr>
              <a:t>It can be as complicated or as simple as the web developer wishes it to be.</a:t>
            </a:r>
          </a:p>
          <a:p>
            <a:pPr>
              <a:lnSpc>
                <a:spcPct val="150000"/>
              </a:lnSpc>
            </a:pPr>
            <a:r>
              <a:rPr lang="en-US" dirty="0">
                <a:latin typeface="Arial" panose="020B0604020202020204" pitchFamily="34" charset="0"/>
                <a:cs typeface="Arial" panose="020B0604020202020204" pitchFamily="34" charset="0"/>
              </a:rPr>
              <a:t>HTML consists of a series of </a:t>
            </a:r>
            <a:r>
              <a:rPr lang="en-US" dirty="0">
                <a:solidFill>
                  <a:srgbClr val="2B0165"/>
                </a:solidFill>
                <a:latin typeface="Arial" panose="020B0604020202020204" pitchFamily="34" charset="0"/>
                <a:cs typeface="Arial" panose="020B0604020202020204" pitchFamily="34" charset="0"/>
                <a:hlinkClick r:id="rId3" tooltip="elements: An element is a part of a webpage. In XML and HTML, an element may contain a data item or a chunk of text or an image, or perhaps nothing. A typical element includes an opening tag with some attributes, enclosed text content, and a closing tag.&#10; ">
                  <a:extLst>
                    <a:ext uri="{A12FA001-AC4F-418D-AE19-62706E023703}">
                      <ahyp:hlinkClr xmlns:ahyp="http://schemas.microsoft.com/office/drawing/2018/hyperlinkcolor" val="tx"/>
                    </a:ext>
                  </a:extLst>
                </a:hlinkClick>
              </a:rPr>
              <a:t>elements</a:t>
            </a:r>
            <a:r>
              <a:rPr lang="en-US" dirty="0">
                <a:solidFill>
                  <a:srgbClr val="2B0165"/>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which you use to enclose, wrap, or mark</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up different parts </a:t>
            </a:r>
          </a:p>
          <a:p>
            <a:pPr>
              <a:lnSpc>
                <a:spcPct val="150000"/>
              </a:lnSpc>
            </a:pPr>
            <a:r>
              <a:rPr lang="en-US" dirty="0">
                <a:latin typeface="Arial" panose="020B0604020202020204" pitchFamily="34" charset="0"/>
                <a:cs typeface="Arial" panose="020B0604020202020204" pitchFamily="34" charset="0"/>
              </a:rPr>
              <a:t>of the content to make it appear or act a certain way. The enclosing </a:t>
            </a:r>
            <a:r>
              <a:rPr lang="en-US" dirty="0">
                <a:solidFill>
                  <a:srgbClr val="2B0165"/>
                </a:solidFill>
                <a:latin typeface="Arial" panose="020B0604020202020204" pitchFamily="34" charset="0"/>
                <a:cs typeface="Arial" panose="020B0604020202020204" pitchFamily="34" charset="0"/>
                <a:hlinkClick r:id="rId4" tooltip="tags: In HTML a tag is used for creating an element.  The name of an HTML element is the name used in angle brackets such as &lt;p&gt; for paragraph.  Note that the end tag's name is preceded by a slash character, &quot;&lt;/p&gt;&quot;, and that in empty elements the end tag is neither required nor allowed. If attributes are not mentioned, default values are used in each case.">
                  <a:extLst>
                    <a:ext uri="{A12FA001-AC4F-418D-AE19-62706E023703}">
                      <ahyp:hlinkClr xmlns:ahyp="http://schemas.microsoft.com/office/drawing/2018/hyperlinkcolor" val="tx"/>
                    </a:ext>
                  </a:extLst>
                </a:hlinkClick>
              </a:rPr>
              <a:t>tags</a:t>
            </a:r>
            <a:r>
              <a:rPr lang="en-US" dirty="0">
                <a:latin typeface="Arial" panose="020B0604020202020204" pitchFamily="34" charset="0"/>
                <a:cs typeface="Arial" panose="020B0604020202020204" pitchFamily="34" charset="0"/>
              </a:rPr>
              <a:t> can make a bit of content into </a:t>
            </a:r>
          </a:p>
          <a:p>
            <a:pPr>
              <a:lnSpc>
                <a:spcPct val="150000"/>
              </a:lnSpc>
            </a:pPr>
            <a:r>
              <a:rPr lang="en-US" dirty="0">
                <a:latin typeface="Arial" panose="020B0604020202020204" pitchFamily="34" charset="0"/>
                <a:cs typeface="Arial" panose="020B0604020202020204" pitchFamily="34" charset="0"/>
              </a:rPr>
              <a:t>a hyperlink to link to another page on the web, italicize words, and so on.  For example, take the following</a:t>
            </a:r>
          </a:p>
          <a:p>
            <a:pPr>
              <a:lnSpc>
                <a:spcPct val="150000"/>
              </a:lnSpc>
            </a:pPr>
            <a:r>
              <a:rPr lang="en-US" dirty="0">
                <a:latin typeface="Arial" panose="020B0604020202020204" pitchFamily="34" charset="0"/>
                <a:cs typeface="Arial" panose="020B0604020202020204" pitchFamily="34" charset="0"/>
              </a:rPr>
              <a:t>line of content:</a:t>
            </a:r>
          </a:p>
        </p:txBody>
      </p:sp>
      <p:sp>
        <p:nvSpPr>
          <p:cNvPr id="3" name="TextBox 2">
            <a:extLst>
              <a:ext uri="{FF2B5EF4-FFF2-40B4-BE49-F238E27FC236}">
                <a16:creationId xmlns:a16="http://schemas.microsoft.com/office/drawing/2014/main" id="{84A72FF3-535A-41C9-AFEE-01006621EE32}"/>
              </a:ext>
            </a:extLst>
          </p:cNvPr>
          <p:cNvSpPr txBox="1"/>
          <p:nvPr/>
        </p:nvSpPr>
        <p:spPr>
          <a:xfrm>
            <a:off x="508000" y="457200"/>
            <a:ext cx="3643946" cy="584775"/>
          </a:xfrm>
          <a:prstGeom prst="rect">
            <a:avLst/>
          </a:prstGeom>
          <a:noFill/>
        </p:spPr>
        <p:txBody>
          <a:bodyPr wrap="none" rtlCol="0">
            <a:spAutoFit/>
          </a:bodyPr>
          <a:lstStyle/>
          <a:p>
            <a:r>
              <a:rPr lang="en-US" sz="3200" b="1" spc="300" dirty="0">
                <a:solidFill>
                  <a:srgbClr val="2B0165"/>
                </a:solidFill>
                <a:latin typeface="Arial" panose="020B0604020202020204" pitchFamily="34" charset="0"/>
                <a:cs typeface="Arial" panose="020B0604020202020204" pitchFamily="34" charset="0"/>
              </a:rPr>
              <a:t>What is HTML?</a:t>
            </a:r>
          </a:p>
        </p:txBody>
      </p:sp>
      <p:sp>
        <p:nvSpPr>
          <p:cNvPr id="5" name="TextBox 4">
            <a:extLst>
              <a:ext uri="{FF2B5EF4-FFF2-40B4-BE49-F238E27FC236}">
                <a16:creationId xmlns:a16="http://schemas.microsoft.com/office/drawing/2014/main" id="{0F9802C7-E858-48AE-9875-5A77BDEFAE43}"/>
              </a:ext>
            </a:extLst>
          </p:cNvPr>
          <p:cNvSpPr txBox="1"/>
          <p:nvPr/>
        </p:nvSpPr>
        <p:spPr>
          <a:xfrm>
            <a:off x="508000" y="4786756"/>
            <a:ext cx="4775666" cy="369332"/>
          </a:xfrm>
          <a:prstGeom prst="rect">
            <a:avLst/>
          </a:prstGeom>
          <a:noFill/>
        </p:spPr>
        <p:txBody>
          <a:bodyPr wrap="none" rtlCol="0">
            <a:spAutoFit/>
          </a:bodyPr>
          <a:lstStyle/>
          <a:p>
            <a:r>
              <a:rPr lang="en-US" dirty="0">
                <a:solidFill>
                  <a:schemeClr val="accent6">
                    <a:lumMod val="50000"/>
                  </a:schemeClr>
                </a:solidFill>
                <a:latin typeface="Arial" panose="020B0604020202020204" pitchFamily="34" charset="0"/>
                <a:cs typeface="Arial" panose="020B0604020202020204" pitchFamily="34" charset="0"/>
              </a:rPr>
              <a:t>&lt;p&gt;This is a Paragraph in html definition&lt;/p&gt;</a:t>
            </a:r>
          </a:p>
        </p:txBody>
      </p:sp>
      <p:pic>
        <p:nvPicPr>
          <p:cNvPr id="7" name="Picture 6" descr="Logo, icon&#10;&#10;Description automatically generated">
            <a:extLst>
              <a:ext uri="{FF2B5EF4-FFF2-40B4-BE49-F238E27FC236}">
                <a16:creationId xmlns:a16="http://schemas.microsoft.com/office/drawing/2014/main" id="{1DA0442A-69F9-46A0-8578-116A71141C11}"/>
              </a:ext>
            </a:extLst>
          </p:cNvPr>
          <p:cNvPicPr>
            <a:picLocks noChangeAspect="1"/>
          </p:cNvPicPr>
          <p:nvPr/>
        </p:nvPicPr>
        <p:blipFill>
          <a:blip r:embed="rId5"/>
          <a:stretch>
            <a:fillRect/>
          </a:stretch>
        </p:blipFill>
        <p:spPr>
          <a:xfrm>
            <a:off x="8746798" y="4035098"/>
            <a:ext cx="2692400" cy="2692400"/>
          </a:xfrm>
          <a:prstGeom prst="rect">
            <a:avLst/>
          </a:prstGeom>
        </p:spPr>
      </p:pic>
    </p:spTree>
    <p:extLst>
      <p:ext uri="{BB962C8B-B14F-4D97-AF65-F5344CB8AC3E}">
        <p14:creationId xmlns:p14="http://schemas.microsoft.com/office/powerpoint/2010/main" val="2510152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2D60-E812-4BD8-B3BE-EC82ECD800BD}"/>
              </a:ext>
            </a:extLst>
          </p:cNvPr>
          <p:cNvSpPr>
            <a:spLocks noGrp="1"/>
          </p:cNvSpPr>
          <p:nvPr>
            <p:ph type="title"/>
          </p:nvPr>
        </p:nvSpPr>
        <p:spPr/>
        <p:txBody>
          <a:bodyPr>
            <a:normAutofit/>
          </a:bodyPr>
          <a:lstStyle/>
          <a:p>
            <a:pPr marL="685800" indent="-685800">
              <a:buFont typeface="Wingdings" panose="05000000000000000000" pitchFamily="2" charset="2"/>
              <a:buChar char="Ø"/>
            </a:pPr>
            <a:r>
              <a:rPr lang="en-US" sz="4400" b="1" dirty="0">
                <a:solidFill>
                  <a:srgbClr val="002060"/>
                </a:solidFill>
              </a:rPr>
              <a:t>JavaScript Functions Definition</a:t>
            </a:r>
          </a:p>
        </p:txBody>
      </p:sp>
      <p:sp>
        <p:nvSpPr>
          <p:cNvPr id="8" name="TextBox 7">
            <a:extLst>
              <a:ext uri="{FF2B5EF4-FFF2-40B4-BE49-F238E27FC236}">
                <a16:creationId xmlns:a16="http://schemas.microsoft.com/office/drawing/2014/main" id="{941F6E74-C52D-40FB-9363-0892D7B8D95E}"/>
              </a:ext>
            </a:extLst>
          </p:cNvPr>
          <p:cNvSpPr txBox="1"/>
          <p:nvPr/>
        </p:nvSpPr>
        <p:spPr>
          <a:xfrm>
            <a:off x="1593668" y="2648590"/>
            <a:ext cx="4750526" cy="1754326"/>
          </a:xfrm>
          <a:prstGeom prst="rect">
            <a:avLst/>
          </a:prstGeom>
          <a:noFill/>
        </p:spPr>
        <p:txBody>
          <a:bodyPr wrap="square" rtlCol="0">
            <a:spAutoFit/>
          </a:bodyPr>
          <a:lstStyle/>
          <a:p>
            <a:pPr marL="285750" indent="-285750">
              <a:buFont typeface="Wingdings" panose="05000000000000000000" pitchFamily="2" charset="2"/>
              <a:buChar char="§"/>
            </a:pPr>
            <a:r>
              <a:rPr lang="en-US" sz="1800" b="0" i="0" u="none" strike="noStrike" baseline="0" dirty="0">
                <a:latin typeface="Calibri" panose="020F0502020204030204" pitchFamily="34" charset="0"/>
              </a:rPr>
              <a:t>Before we use a function, we need to define it. </a:t>
            </a:r>
            <a:endParaRPr lang="en-US" dirty="0">
              <a:latin typeface="Calibri" panose="020F0502020204030204" pitchFamily="34" charset="0"/>
            </a:endParaRPr>
          </a:p>
          <a:p>
            <a:pPr marL="285750" indent="-285750">
              <a:buFont typeface="Wingdings" panose="05000000000000000000" pitchFamily="2" charset="2"/>
              <a:buChar char="§"/>
            </a:pPr>
            <a:endParaRPr lang="en-US" sz="1800" b="0" i="0" u="none" strike="noStrike" baseline="0" dirty="0">
              <a:latin typeface="Calibri" panose="020F0502020204030204" pitchFamily="34" charset="0"/>
            </a:endParaRPr>
          </a:p>
          <a:p>
            <a:pPr marL="285750" indent="-285750">
              <a:buFont typeface="Wingdings" panose="05000000000000000000" pitchFamily="2" charset="2"/>
              <a:buChar char="§"/>
            </a:pPr>
            <a:r>
              <a:rPr lang="en-US" sz="1800" b="0" i="0" u="none" strike="noStrike" baseline="0" dirty="0">
                <a:latin typeface="Calibri" panose="020F0502020204030204" pitchFamily="34" charset="0"/>
              </a:rPr>
              <a:t>The most common way to define a function in JavaScript is by using the </a:t>
            </a:r>
            <a:r>
              <a:rPr lang="en-US" sz="1800" b="1" i="0" u="none" strike="noStrike" baseline="0" dirty="0">
                <a:latin typeface="Calibri" panose="020F0502020204030204" pitchFamily="34" charset="0"/>
              </a:rPr>
              <a:t>function </a:t>
            </a:r>
            <a:r>
              <a:rPr lang="en-US" sz="1800" b="0" i="0" u="none" strike="noStrike" baseline="0" dirty="0">
                <a:latin typeface="Calibri" panose="020F0502020204030204" pitchFamily="34" charset="0"/>
              </a:rPr>
              <a:t>keyword, followed.</a:t>
            </a:r>
          </a:p>
        </p:txBody>
      </p:sp>
      <p:pic>
        <p:nvPicPr>
          <p:cNvPr id="10" name="Picture 9">
            <a:extLst>
              <a:ext uri="{FF2B5EF4-FFF2-40B4-BE49-F238E27FC236}">
                <a16:creationId xmlns:a16="http://schemas.microsoft.com/office/drawing/2014/main" id="{D2171CED-82DA-47AC-A4CD-1BC9A06B00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25865" y="1930133"/>
            <a:ext cx="5314805" cy="3543204"/>
          </a:xfrm>
          <a:prstGeom prst="rect">
            <a:avLst/>
          </a:prstGeom>
        </p:spPr>
      </p:pic>
    </p:spTree>
    <p:extLst>
      <p:ext uri="{BB962C8B-B14F-4D97-AF65-F5344CB8AC3E}">
        <p14:creationId xmlns:p14="http://schemas.microsoft.com/office/powerpoint/2010/main" val="1495862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2D60-E812-4BD8-B3BE-EC82ECD800BD}"/>
              </a:ext>
            </a:extLst>
          </p:cNvPr>
          <p:cNvSpPr>
            <a:spLocks noGrp="1"/>
          </p:cNvSpPr>
          <p:nvPr>
            <p:ph type="title"/>
          </p:nvPr>
        </p:nvSpPr>
        <p:spPr>
          <a:xfrm>
            <a:off x="838200" y="365126"/>
            <a:ext cx="10515600" cy="954224"/>
          </a:xfrm>
        </p:spPr>
        <p:txBody>
          <a:bodyPr>
            <a:normAutofit/>
          </a:bodyPr>
          <a:lstStyle/>
          <a:p>
            <a:pPr marL="685800" indent="-685800">
              <a:buFont typeface="Wingdings" panose="05000000000000000000" pitchFamily="2" charset="2"/>
              <a:buChar char="Ø"/>
            </a:pPr>
            <a:r>
              <a:rPr lang="en-US" sz="4400" b="1" dirty="0">
                <a:solidFill>
                  <a:srgbClr val="002060"/>
                </a:solidFill>
              </a:rPr>
              <a:t>JavaScript Event Handling</a:t>
            </a:r>
          </a:p>
        </p:txBody>
      </p:sp>
      <p:pic>
        <p:nvPicPr>
          <p:cNvPr id="4" name="Picture 3" descr="Text&#10;&#10;Description automatically generated">
            <a:extLst>
              <a:ext uri="{FF2B5EF4-FFF2-40B4-BE49-F238E27FC236}">
                <a16:creationId xmlns:a16="http://schemas.microsoft.com/office/drawing/2014/main" id="{24B9187A-72EC-476A-ABCC-0B112291ACC3}"/>
              </a:ext>
            </a:extLst>
          </p:cNvPr>
          <p:cNvPicPr>
            <a:picLocks noChangeAspect="1"/>
          </p:cNvPicPr>
          <p:nvPr/>
        </p:nvPicPr>
        <p:blipFill>
          <a:blip r:embed="rId2"/>
          <a:stretch>
            <a:fillRect/>
          </a:stretch>
        </p:blipFill>
        <p:spPr>
          <a:xfrm>
            <a:off x="1136471" y="1213538"/>
            <a:ext cx="6387736" cy="5279336"/>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9D8E15AF-FF4D-4140-B0E8-1A95505144BE}"/>
              </a:ext>
            </a:extLst>
          </p:cNvPr>
          <p:cNvPicPr>
            <a:picLocks noChangeAspect="1"/>
          </p:cNvPicPr>
          <p:nvPr/>
        </p:nvPicPr>
        <p:blipFill>
          <a:blip r:embed="rId3"/>
          <a:stretch>
            <a:fillRect/>
          </a:stretch>
        </p:blipFill>
        <p:spPr>
          <a:xfrm>
            <a:off x="7691652" y="2569822"/>
            <a:ext cx="4115350" cy="2031954"/>
          </a:xfrm>
          <a:prstGeom prst="rect">
            <a:avLst/>
          </a:prstGeom>
        </p:spPr>
      </p:pic>
    </p:spTree>
    <p:extLst>
      <p:ext uri="{BB962C8B-B14F-4D97-AF65-F5344CB8AC3E}">
        <p14:creationId xmlns:p14="http://schemas.microsoft.com/office/powerpoint/2010/main" val="1425221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2D60-E812-4BD8-B3BE-EC82ECD800BD}"/>
              </a:ext>
            </a:extLst>
          </p:cNvPr>
          <p:cNvSpPr>
            <a:spLocks noGrp="1"/>
          </p:cNvSpPr>
          <p:nvPr>
            <p:ph type="title"/>
          </p:nvPr>
        </p:nvSpPr>
        <p:spPr>
          <a:xfrm>
            <a:off x="838200" y="365126"/>
            <a:ext cx="10515600" cy="954224"/>
          </a:xfrm>
        </p:spPr>
        <p:txBody>
          <a:bodyPr>
            <a:normAutofit/>
          </a:bodyPr>
          <a:lstStyle/>
          <a:p>
            <a:pPr marL="685800" indent="-685800">
              <a:buFont typeface="Wingdings" panose="05000000000000000000" pitchFamily="2" charset="2"/>
              <a:buChar char="Ø"/>
            </a:pPr>
            <a:r>
              <a:rPr lang="en-US" sz="4400" b="1" dirty="0">
                <a:solidFill>
                  <a:srgbClr val="002060"/>
                </a:solidFill>
              </a:rPr>
              <a:t>JavaScript Event Handling</a:t>
            </a:r>
          </a:p>
        </p:txBody>
      </p:sp>
      <p:pic>
        <p:nvPicPr>
          <p:cNvPr id="6" name="Picture 5" descr="Table&#10;&#10;Description automatically generated with medium confidence">
            <a:extLst>
              <a:ext uri="{FF2B5EF4-FFF2-40B4-BE49-F238E27FC236}">
                <a16:creationId xmlns:a16="http://schemas.microsoft.com/office/drawing/2014/main" id="{253EC87A-7147-4543-9D3F-90A48B3C3672}"/>
              </a:ext>
            </a:extLst>
          </p:cNvPr>
          <p:cNvPicPr>
            <a:picLocks noChangeAspect="1"/>
          </p:cNvPicPr>
          <p:nvPr/>
        </p:nvPicPr>
        <p:blipFill>
          <a:blip r:embed="rId2"/>
          <a:stretch>
            <a:fillRect/>
          </a:stretch>
        </p:blipFill>
        <p:spPr>
          <a:xfrm>
            <a:off x="1657072" y="1502229"/>
            <a:ext cx="9354915" cy="4860017"/>
          </a:xfrm>
          <a:prstGeom prst="rect">
            <a:avLst/>
          </a:prstGeom>
        </p:spPr>
      </p:pic>
    </p:spTree>
    <p:extLst>
      <p:ext uri="{BB962C8B-B14F-4D97-AF65-F5344CB8AC3E}">
        <p14:creationId xmlns:p14="http://schemas.microsoft.com/office/powerpoint/2010/main" val="3670026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2"/>
          <a:srcRect/>
          <a:stretch/>
        </p:blipFill>
        <p:spPr>
          <a:xfrm>
            <a:off x="-32" y="10"/>
            <a:ext cx="12192031" cy="685799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28675" y="5120639"/>
            <a:ext cx="7137263" cy="1280161"/>
          </a:xfrm>
        </p:spPr>
        <p:txBody>
          <a:bodyPr anchor="ctr">
            <a:normAutofit/>
          </a:bodyPr>
          <a:lstStyle/>
          <a:p>
            <a:pPr algn="r"/>
            <a:r>
              <a:rPr lang="en-US" sz="4800" b="0" i="0">
                <a:solidFill>
                  <a:srgbClr val="FFFFFF"/>
                </a:solidFill>
                <a:effectLst/>
                <a:latin typeface="Agency FB" panose="020B0503020202020204" pitchFamily="34" charset="0"/>
              </a:rPr>
              <a:t>PHP: Hypertext Preprocessor</a:t>
            </a:r>
            <a:endParaRPr lang="en-US" sz="4800">
              <a:solidFill>
                <a:srgbClr val="FFFFFF"/>
              </a:solidFill>
              <a:latin typeface="Agency FB" panose="020B0503020202020204" pitchFamily="34" charset="0"/>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289580" y="5120639"/>
            <a:ext cx="3073745" cy="1280160"/>
          </a:xfrm>
        </p:spPr>
        <p:txBody>
          <a:bodyPr anchor="ctr">
            <a:normAutofit/>
          </a:body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89591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4974771" y="634946"/>
            <a:ext cx="6574972" cy="1450757"/>
          </a:xfrm>
        </p:spPr>
        <p:txBody>
          <a:bodyPr vert="horz" lIns="91440" tIns="45720" rIns="91440" bIns="45720" rtlCol="0" anchor="b">
            <a:normAutofit/>
          </a:bodyPr>
          <a:lstStyle/>
          <a:p>
            <a:r>
              <a:rPr lang="en-US" sz="4800">
                <a:latin typeface="Agency FB" panose="020B0503020202020204" pitchFamily="34" charset="0"/>
                <a:cs typeface="Aharoni" panose="020B0604020202020204" pitchFamily="2" charset="-79"/>
              </a:rPr>
              <a:t>What is php?</a:t>
            </a:r>
            <a:endParaRPr lang="en-US" sz="4800" dirty="0">
              <a:latin typeface="Agency FB" panose="020B0503020202020204" pitchFamily="34" charset="0"/>
              <a:cs typeface="Aharoni" panose="020B0604020202020204" pitchFamily="2" charset="-79"/>
            </a:endParaRPr>
          </a:p>
        </p:txBody>
      </p:sp>
      <p:pic>
        <p:nvPicPr>
          <p:cNvPr id="7" name="Content Placeholder 6">
            <a:extLst>
              <a:ext uri="{FF2B5EF4-FFF2-40B4-BE49-F238E27FC236}">
                <a16:creationId xmlns:a16="http://schemas.microsoft.com/office/drawing/2014/main" id="{CC361000-F759-47E8-8C5D-DE8B80F2C26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34000" y="2200851"/>
            <a:ext cx="3695179" cy="1995708"/>
          </a:xfrm>
          <a:prstGeom prst="rect">
            <a:avLst/>
          </a:prstGeom>
        </p:spPr>
      </p:pic>
      <p:sp>
        <p:nvSpPr>
          <p:cNvPr id="8" name="TextBox 7">
            <a:extLst>
              <a:ext uri="{FF2B5EF4-FFF2-40B4-BE49-F238E27FC236}">
                <a16:creationId xmlns:a16="http://schemas.microsoft.com/office/drawing/2014/main" id="{28DA229E-6848-481B-9C37-F9EE6F72C70E}"/>
              </a:ext>
            </a:extLst>
          </p:cNvPr>
          <p:cNvSpPr txBox="1"/>
          <p:nvPr/>
        </p:nvSpPr>
        <p:spPr>
          <a:xfrm>
            <a:off x="4973711" y="2407436"/>
            <a:ext cx="6576032" cy="3461657"/>
          </a:xfrm>
          <a:prstGeom prst="rect">
            <a:avLst/>
          </a:prstGeom>
        </p:spPr>
        <p:txBody>
          <a:bodyPr vert="horz" lIns="0" tIns="45720" rIns="0" bIns="45720" rtlCol="0">
            <a:normAutofit/>
          </a:bodyPr>
          <a:lstStyle/>
          <a:p>
            <a:pPr marL="285750" indent="-285750">
              <a:spcAft>
                <a:spcPts val="600"/>
              </a:spcAft>
              <a:buFont typeface="Arial" panose="020B0604020202020204" pitchFamily="34" charset="0"/>
              <a:buChar char="•"/>
            </a:pPr>
            <a:r>
              <a:rPr lang="en-US" b="0" i="0" dirty="0">
                <a:solidFill>
                  <a:srgbClr val="000000"/>
                </a:solidFill>
                <a:effectLst/>
                <a:latin typeface="Agency FB" panose="020B0503020202020204" pitchFamily="34" charset="0"/>
              </a:rPr>
              <a:t>PHP is a recursive acronym for </a:t>
            </a:r>
            <a:r>
              <a:rPr lang="en-US" b="0" i="0" dirty="0">
                <a:solidFill>
                  <a:srgbClr val="777BB3"/>
                </a:solidFill>
                <a:effectLst/>
                <a:latin typeface="Agency FB" panose="020B0503020202020204" pitchFamily="34" charset="0"/>
              </a:rPr>
              <a:t>"PHP: Hypertext Preprocessor“.</a:t>
            </a:r>
            <a:endParaRPr lang="en-US" dirty="0">
              <a:solidFill>
                <a:srgbClr val="777BB3"/>
              </a:solidFill>
              <a:latin typeface="Agency FB" panose="020B0503020202020204" pitchFamily="34" charset="0"/>
              <a:cs typeface="Aharoni" panose="020B0604020202020204" pitchFamily="2" charset="-79"/>
            </a:endParaRPr>
          </a:p>
          <a:p>
            <a:pPr marL="285750" indent="-285750">
              <a:spcAft>
                <a:spcPts val="600"/>
              </a:spcAft>
              <a:buFont typeface="Arial" panose="020B0604020202020204" pitchFamily="34" charset="0"/>
              <a:buChar char="•"/>
            </a:pPr>
            <a:r>
              <a:rPr lang="en-US" dirty="0">
                <a:solidFill>
                  <a:schemeClr val="tx1">
                    <a:lumMod val="75000"/>
                    <a:lumOff val="25000"/>
                  </a:schemeClr>
                </a:solidFill>
                <a:latin typeface="Agency FB" panose="020B0503020202020204" pitchFamily="34" charset="0"/>
                <a:cs typeface="Aharoni" panose="020B0604020202020204" pitchFamily="2" charset="-79"/>
              </a:rPr>
              <a:t>Php is one of the </a:t>
            </a:r>
            <a:r>
              <a:rPr lang="en-US" u="sng" dirty="0">
                <a:solidFill>
                  <a:srgbClr val="777BB3"/>
                </a:solidFill>
                <a:latin typeface="Agency FB" panose="020B0503020202020204" pitchFamily="34" charset="0"/>
                <a:cs typeface="Aharoni" panose="020B0604020202020204" pitchFamily="2" charset="-79"/>
              </a:rPr>
              <a:t>most popular</a:t>
            </a:r>
            <a:r>
              <a:rPr lang="en-US" u="sng" dirty="0">
                <a:solidFill>
                  <a:schemeClr val="tx1">
                    <a:lumMod val="75000"/>
                    <a:lumOff val="25000"/>
                  </a:schemeClr>
                </a:solidFill>
                <a:latin typeface="Agency FB" panose="020B0503020202020204" pitchFamily="34" charset="0"/>
                <a:cs typeface="Aharoni" panose="020B0604020202020204" pitchFamily="2" charset="-79"/>
              </a:rPr>
              <a:t>, </a:t>
            </a:r>
            <a:r>
              <a:rPr lang="en-US" u="sng" dirty="0">
                <a:solidFill>
                  <a:srgbClr val="777BB3"/>
                </a:solidFill>
                <a:latin typeface="Agency FB" panose="020B0503020202020204" pitchFamily="34" charset="0"/>
                <a:cs typeface="Aharoni" panose="020B0604020202020204" pitchFamily="2" charset="-79"/>
              </a:rPr>
              <a:t>open source, server-side, scripting language </a:t>
            </a:r>
            <a:r>
              <a:rPr lang="en-US" dirty="0">
                <a:solidFill>
                  <a:schemeClr val="tx1">
                    <a:lumMod val="75000"/>
                    <a:lumOff val="25000"/>
                  </a:schemeClr>
                </a:solidFill>
                <a:latin typeface="Agency FB" panose="020B0503020202020204" pitchFamily="34" charset="0"/>
                <a:cs typeface="Aharoni" panose="020B0604020202020204" pitchFamily="2" charset="-79"/>
              </a:rPr>
              <a:t>meant for </a:t>
            </a:r>
            <a:r>
              <a:rPr lang="en-US" u="sng" dirty="0">
                <a:solidFill>
                  <a:srgbClr val="777BB3"/>
                </a:solidFill>
                <a:latin typeface="Agency FB" panose="020B0503020202020204" pitchFamily="34" charset="0"/>
                <a:cs typeface="Aharoni" panose="020B0604020202020204" pitchFamily="2" charset="-79"/>
              </a:rPr>
              <a:t>developing web application.</a:t>
            </a:r>
          </a:p>
          <a:p>
            <a:pPr marL="285750" indent="-285750">
              <a:spcAft>
                <a:spcPts val="600"/>
              </a:spcAft>
              <a:buFont typeface="Arial" panose="020B0604020202020204" pitchFamily="34" charset="0"/>
              <a:buChar char="•"/>
            </a:pPr>
            <a:r>
              <a:rPr lang="en-GB" altLang="en-US" sz="1800" dirty="0">
                <a:solidFill>
                  <a:srgbClr val="777BB3"/>
                </a:solidFill>
                <a:latin typeface="Agency FB" panose="020B0503020202020204" pitchFamily="34" charset="0"/>
              </a:rPr>
              <a:t>1994</a:t>
            </a:r>
            <a:r>
              <a:rPr lang="en-GB" altLang="en-US" sz="1800" dirty="0">
                <a:latin typeface="Agency FB" panose="020B0503020202020204" pitchFamily="34" charset="0"/>
              </a:rPr>
              <a:t>: </a:t>
            </a:r>
            <a:r>
              <a:rPr lang="en-GB" altLang="en-US" sz="1800" dirty="0">
                <a:solidFill>
                  <a:srgbClr val="777BB3"/>
                </a:solidFill>
                <a:latin typeface="Agency FB" panose="020B0503020202020204" pitchFamily="34" charset="0"/>
              </a:rPr>
              <a:t>Created by </a:t>
            </a:r>
            <a:r>
              <a:rPr lang="en-US" b="0" i="0" dirty="0">
                <a:solidFill>
                  <a:srgbClr val="777BB3"/>
                </a:solidFill>
                <a:effectLst/>
                <a:latin typeface="Google Sans"/>
              </a:rPr>
              <a:t>Rasmus </a:t>
            </a:r>
            <a:r>
              <a:rPr lang="en-US" b="0" i="0" dirty="0" err="1">
                <a:solidFill>
                  <a:srgbClr val="777BB3"/>
                </a:solidFill>
                <a:effectLst/>
                <a:latin typeface="Google Sans"/>
              </a:rPr>
              <a:t>Lerdorf</a:t>
            </a:r>
            <a:r>
              <a:rPr lang="en-GB" altLang="en-US" sz="1800" dirty="0">
                <a:latin typeface="Agency FB" panose="020B0503020202020204" pitchFamily="34" charset="0"/>
              </a:rPr>
              <a:t>, software engineer (part of Apache Team).</a:t>
            </a:r>
          </a:p>
          <a:p>
            <a:pPr marL="285750" indent="-285750">
              <a:spcAft>
                <a:spcPts val="600"/>
              </a:spcAft>
              <a:buFont typeface="Arial" panose="020B0604020202020204" pitchFamily="34" charset="0"/>
              <a:buChar char="•"/>
            </a:pPr>
            <a:r>
              <a:rPr lang="en-GB" altLang="en-US" sz="1800" dirty="0">
                <a:solidFill>
                  <a:srgbClr val="777BB3"/>
                </a:solidFill>
                <a:latin typeface="Agency FB" panose="020B0503020202020204" pitchFamily="34" charset="0"/>
              </a:rPr>
              <a:t>1995</a:t>
            </a:r>
            <a:r>
              <a:rPr lang="en-GB" altLang="en-US" sz="1800" dirty="0">
                <a:latin typeface="Agency FB" panose="020B0503020202020204" pitchFamily="34" charset="0"/>
              </a:rPr>
              <a:t>: Called Personal Home Page Tool, then released as version 2 with name PHP/FI (Form Interpreter, to </a:t>
            </a:r>
            <a:r>
              <a:rPr lang="en-GB" altLang="en-US" sz="1800" dirty="0" err="1">
                <a:latin typeface="Agency FB" panose="020B0503020202020204" pitchFamily="34" charset="0"/>
              </a:rPr>
              <a:t>analyze</a:t>
            </a:r>
            <a:r>
              <a:rPr lang="en-GB" altLang="en-US" sz="1800" dirty="0">
                <a:latin typeface="Agency FB" panose="020B0503020202020204" pitchFamily="34" charset="0"/>
              </a:rPr>
              <a:t> SQL queries).</a:t>
            </a:r>
          </a:p>
          <a:p>
            <a:pPr>
              <a:spcAft>
                <a:spcPts val="600"/>
              </a:spcAft>
            </a:pPr>
            <a:endParaRPr lang="en-GB" altLang="en-US" sz="1800" dirty="0">
              <a:latin typeface="Agency FB" panose="020B0503020202020204" pitchFamily="34" charset="0"/>
            </a:endParaRPr>
          </a:p>
          <a:p>
            <a:pPr>
              <a:spcAft>
                <a:spcPts val="600"/>
              </a:spcAft>
            </a:pPr>
            <a:endParaRPr lang="en-GB" altLang="en-US" sz="1800" dirty="0">
              <a:latin typeface="Agency FB" panose="020B0503020202020204" pitchFamily="34" charset="0"/>
            </a:endParaRPr>
          </a:p>
          <a:p>
            <a:pPr>
              <a:spcAft>
                <a:spcPts val="600"/>
              </a:spcAft>
              <a:buFont typeface="Calibri" panose="020F0502020204030204" pitchFamily="34" charset="0"/>
            </a:pPr>
            <a:endParaRPr lang="en-US" u="sng" dirty="0">
              <a:solidFill>
                <a:srgbClr val="777BB3"/>
              </a:solidFill>
              <a:latin typeface="Agency FB" panose="020B0503020202020204" pitchFamily="34" charset="0"/>
              <a:cs typeface="Aharoni" panose="020B0604020202020204" pitchFamily="2" charset="-79"/>
            </a:endParaRPr>
          </a:p>
          <a:p>
            <a:pPr>
              <a:spcAft>
                <a:spcPts val="600"/>
              </a:spcAft>
              <a:buFont typeface="Calibri" panose="020F0502020204030204" pitchFamily="34" charset="0"/>
            </a:pPr>
            <a:endParaRPr lang="en-US" dirty="0">
              <a:solidFill>
                <a:srgbClr val="777BB3"/>
              </a:solidFill>
              <a:latin typeface="Agency FB" panose="020B0503020202020204" pitchFamily="34" charset="0"/>
              <a:cs typeface="Aharoni" panose="020B0604020202020204" pitchFamily="2" charset="-79"/>
            </a:endParaRPr>
          </a:p>
        </p:txBody>
      </p:sp>
      <p:sp>
        <p:nvSpPr>
          <p:cNvPr id="18" name="Subtitle 2">
            <a:extLst>
              <a:ext uri="{FF2B5EF4-FFF2-40B4-BE49-F238E27FC236}">
                <a16:creationId xmlns:a16="http://schemas.microsoft.com/office/drawing/2014/main" id="{61940DDA-E39E-44D6-B046-16017CF2CC73}"/>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26552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7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EF26-5F96-41E4-A499-5D3CF157A9BE}"/>
              </a:ext>
            </a:extLst>
          </p:cNvPr>
          <p:cNvSpPr>
            <a:spLocks noGrp="1"/>
          </p:cNvSpPr>
          <p:nvPr>
            <p:ph type="title"/>
          </p:nvPr>
        </p:nvSpPr>
        <p:spPr>
          <a:xfrm>
            <a:off x="878911" y="643468"/>
            <a:ext cx="3177847" cy="1674180"/>
          </a:xfrm>
        </p:spPr>
        <p:txBody>
          <a:bodyPr>
            <a:normAutofit/>
          </a:bodyPr>
          <a:lstStyle/>
          <a:p>
            <a:r>
              <a:rPr lang="en-GB" altLang="en-US" sz="4000" dirty="0">
                <a:latin typeface="Agency FB" panose="020B0503020202020204" pitchFamily="34" charset="0"/>
              </a:rPr>
              <a:t>(Good) Topics about PHP</a:t>
            </a:r>
            <a:endParaRPr lang="en-US" sz="4000" dirty="0">
              <a:latin typeface="Agency FB" panose="020B0503020202020204" pitchFamily="34" charset="0"/>
            </a:endParaRPr>
          </a:p>
        </p:txBody>
      </p:sp>
      <p:sp>
        <p:nvSpPr>
          <p:cNvPr id="3" name="Content Placeholder 2">
            <a:extLst>
              <a:ext uri="{FF2B5EF4-FFF2-40B4-BE49-F238E27FC236}">
                <a16:creationId xmlns:a16="http://schemas.microsoft.com/office/drawing/2014/main" id="{2FB69030-D702-4967-A030-0715BED59302}"/>
              </a:ext>
            </a:extLst>
          </p:cNvPr>
          <p:cNvSpPr>
            <a:spLocks noGrp="1"/>
          </p:cNvSpPr>
          <p:nvPr>
            <p:ph idx="1"/>
          </p:nvPr>
        </p:nvSpPr>
        <p:spPr>
          <a:xfrm>
            <a:off x="858064" y="2639380"/>
            <a:ext cx="3205049" cy="3229714"/>
          </a:xfrm>
        </p:spPr>
        <p:txBody>
          <a:bodyPr>
            <a:normAutofit/>
          </a:bodyPr>
          <a:lstStyle/>
          <a:p>
            <a:pPr>
              <a:lnSpc>
                <a:spcPct val="100000"/>
              </a:lnSpc>
              <a:buClr>
                <a:srgbClr val="777BB3"/>
              </a:buClr>
              <a:buSzPct val="25000"/>
              <a:buFont typeface="Wingdings" panose="05000000000000000000" pitchFamily="2" charset="2"/>
              <a:buChar char="q"/>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pPr>
            <a:r>
              <a:rPr lang="en-GB" altLang="en-US" sz="1900" dirty="0">
                <a:latin typeface="Agency FB" panose="020B0503020202020204" pitchFamily="34" charset="0"/>
              </a:rPr>
              <a:t>Open-source</a:t>
            </a:r>
          </a:p>
          <a:p>
            <a:pPr>
              <a:lnSpc>
                <a:spcPct val="100000"/>
              </a:lnSpc>
              <a:buClr>
                <a:srgbClr val="777BB3"/>
              </a:buClr>
              <a:buSzPct val="25000"/>
              <a:buFont typeface="Wingdings" panose="05000000000000000000" pitchFamily="2" charset="2"/>
              <a:buChar char="q"/>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pPr>
            <a:r>
              <a:rPr lang="en-GB" altLang="en-US" sz="1900" dirty="0">
                <a:latin typeface="Agency FB" panose="020B0503020202020204" pitchFamily="34" charset="0"/>
              </a:rPr>
              <a:t>Easy to use ( C-like and Perl-like syntax)</a:t>
            </a:r>
          </a:p>
          <a:p>
            <a:pPr>
              <a:lnSpc>
                <a:spcPct val="100000"/>
              </a:lnSpc>
              <a:buClr>
                <a:srgbClr val="777BB3"/>
              </a:buClr>
              <a:buSzPct val="25000"/>
              <a:buFont typeface="Wingdings" panose="05000000000000000000" pitchFamily="2" charset="2"/>
              <a:buChar char="q"/>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pPr>
            <a:r>
              <a:rPr lang="en-GB" altLang="en-US" sz="1900" dirty="0">
                <a:latin typeface="Agency FB" panose="020B0503020202020204" pitchFamily="34" charset="0"/>
              </a:rPr>
              <a:t>Stable and fast</a:t>
            </a:r>
          </a:p>
          <a:p>
            <a:pPr>
              <a:lnSpc>
                <a:spcPct val="100000"/>
              </a:lnSpc>
              <a:buClr>
                <a:srgbClr val="777BB3"/>
              </a:buClr>
              <a:buSzPct val="25000"/>
              <a:buFont typeface="Wingdings" panose="05000000000000000000" pitchFamily="2" charset="2"/>
              <a:buChar char="q"/>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pPr>
            <a:r>
              <a:rPr lang="en-GB" altLang="en-US" sz="1900" dirty="0">
                <a:latin typeface="Agency FB" panose="020B0503020202020204" pitchFamily="34" charset="0"/>
              </a:rPr>
              <a:t>Multiplatform</a:t>
            </a:r>
          </a:p>
          <a:p>
            <a:pPr>
              <a:lnSpc>
                <a:spcPct val="100000"/>
              </a:lnSpc>
              <a:buClr>
                <a:srgbClr val="777BB3"/>
              </a:buClr>
              <a:buSzPct val="25000"/>
              <a:buFont typeface="Wingdings" panose="05000000000000000000" pitchFamily="2" charset="2"/>
              <a:buChar char="q"/>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pPr>
            <a:r>
              <a:rPr lang="en-GB" altLang="en-US" sz="1900" dirty="0">
                <a:latin typeface="Agency FB" panose="020B0503020202020204" pitchFamily="34" charset="0"/>
              </a:rPr>
              <a:t>Many databases support</a:t>
            </a:r>
          </a:p>
          <a:p>
            <a:pPr>
              <a:lnSpc>
                <a:spcPct val="100000"/>
              </a:lnSpc>
              <a:buClr>
                <a:srgbClr val="777BB3"/>
              </a:buClr>
              <a:buSzPct val="25000"/>
              <a:buFont typeface="Wingdings" panose="05000000000000000000" pitchFamily="2" charset="2"/>
              <a:buChar char="q"/>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pPr>
            <a:r>
              <a:rPr lang="en-GB" altLang="en-US" sz="1900" dirty="0">
                <a:latin typeface="Agency FB" panose="020B0503020202020204" pitchFamily="34" charset="0"/>
              </a:rPr>
              <a:t>Many common built-in libraries</a:t>
            </a:r>
          </a:p>
          <a:p>
            <a:pPr>
              <a:lnSpc>
                <a:spcPct val="100000"/>
              </a:lnSpc>
              <a:buClr>
                <a:srgbClr val="777BB3"/>
              </a:buClr>
              <a:buSzPct val="25000"/>
              <a:buFont typeface="Wingdings" panose="05000000000000000000" pitchFamily="2" charset="2"/>
              <a:buChar char="q"/>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pPr>
            <a:r>
              <a:rPr lang="en-GB" altLang="en-US" sz="1900" dirty="0">
                <a:latin typeface="Agency FB" panose="020B0503020202020204" pitchFamily="34" charset="0"/>
              </a:rPr>
              <a:t>Pre-installed in Linux distributions</a:t>
            </a:r>
          </a:p>
        </p:txBody>
      </p:sp>
      <p:pic>
        <p:nvPicPr>
          <p:cNvPr id="7" name="Picture 6" descr="Graphical user interface, text&#10;&#10;Description automatically generated">
            <a:extLst>
              <a:ext uri="{FF2B5EF4-FFF2-40B4-BE49-F238E27FC236}">
                <a16:creationId xmlns:a16="http://schemas.microsoft.com/office/drawing/2014/main" id="{84D329CC-0F44-47D2-ADE4-6CE4409489B0}"/>
              </a:ext>
            </a:extLst>
          </p:cNvPr>
          <p:cNvPicPr>
            <a:picLocks noChangeAspect="1"/>
          </p:cNvPicPr>
          <p:nvPr/>
        </p:nvPicPr>
        <p:blipFill rotWithShape="1">
          <a:blip r:embed="rId2"/>
          <a:srcRect t="12960" r="-1" b="2749"/>
          <a:stretch/>
        </p:blipFill>
        <p:spPr>
          <a:xfrm>
            <a:off x="4653447" y="1317271"/>
            <a:ext cx="6892560" cy="3878010"/>
          </a:xfrm>
          <a:prstGeom prst="rect">
            <a:avLst/>
          </a:prstGeom>
        </p:spPr>
      </p:pic>
      <p:sp>
        <p:nvSpPr>
          <p:cNvPr id="5" name="TextBox 4">
            <a:extLst>
              <a:ext uri="{FF2B5EF4-FFF2-40B4-BE49-F238E27FC236}">
                <a16:creationId xmlns:a16="http://schemas.microsoft.com/office/drawing/2014/main" id="{83FB4281-2FE6-4B7F-B622-6044DA86709A}"/>
              </a:ext>
            </a:extLst>
          </p:cNvPr>
          <p:cNvSpPr txBox="1"/>
          <p:nvPr/>
        </p:nvSpPr>
        <p:spPr>
          <a:xfrm>
            <a:off x="6305550" y="2552700"/>
            <a:ext cx="4850130" cy="369332"/>
          </a:xfrm>
          <a:prstGeom prst="rect">
            <a:avLst/>
          </a:prstGeom>
          <a:noFill/>
        </p:spPr>
        <p:txBody>
          <a:bodyPr wrap="square" rtlCol="0">
            <a:spAutoFit/>
          </a:bodyPr>
          <a:lstStyle/>
          <a:p>
            <a:endParaRPr lang="en-US" dirty="0">
              <a:latin typeface="Agency FB" panose="020B0503020202020204" pitchFamily="34" charset="0"/>
            </a:endParaRPr>
          </a:p>
        </p:txBody>
      </p:sp>
      <p:sp>
        <p:nvSpPr>
          <p:cNvPr id="19" name="Subtitle 2">
            <a:extLst>
              <a:ext uri="{FF2B5EF4-FFF2-40B4-BE49-F238E27FC236}">
                <a16:creationId xmlns:a16="http://schemas.microsoft.com/office/drawing/2014/main" id="{83A533B1-194B-4158-870C-BB37CE165111}"/>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192371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7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A6FFC30-0419-4CCC-9FC9-B47AFC4426E7}"/>
              </a:ext>
            </a:extLst>
          </p:cNvPr>
          <p:cNvSpPr txBox="1">
            <a:spLocks/>
          </p:cNvSpPr>
          <p:nvPr/>
        </p:nvSpPr>
        <p:spPr>
          <a:xfrm>
            <a:off x="7534654" y="1897380"/>
            <a:ext cx="3621025" cy="3872290"/>
          </a:xfrm>
          <a:prstGeom prst="rect">
            <a:avLst/>
          </a:prstGeom>
        </p:spPr>
        <p:txBody>
          <a:bodyPr vert="horz" lIns="0" tIns="45720" rIns="0" bIns="45720" rtlCol="0" anchor="ctr">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buClr>
                <a:srgbClr val="777BB3"/>
              </a:buClr>
              <a:buFont typeface="Wingdings" panose="05000000000000000000" pitchFamily="2" charset="2"/>
              <a:buChar char="q"/>
            </a:pPr>
            <a:r>
              <a:rPr lang="en-US" b="0" i="0" dirty="0">
                <a:effectLst/>
                <a:latin typeface="Agency FB" panose="020B0503020202020204" pitchFamily="34" charset="0"/>
              </a:rPr>
              <a:t>Generating dynamic page content.</a:t>
            </a:r>
          </a:p>
          <a:p>
            <a:pPr>
              <a:lnSpc>
                <a:spcPct val="100000"/>
              </a:lnSpc>
              <a:buClr>
                <a:srgbClr val="777BB3"/>
              </a:buClr>
              <a:buFont typeface="Wingdings" panose="05000000000000000000" pitchFamily="2" charset="2"/>
              <a:buChar char="q"/>
            </a:pPr>
            <a:r>
              <a:rPr lang="en-US" b="0" i="0" dirty="0">
                <a:effectLst/>
                <a:latin typeface="Agency FB" panose="020B0503020202020204" pitchFamily="34" charset="0"/>
              </a:rPr>
              <a:t>Creating, opening, reading, writing, deleting, and closing files on the server.</a:t>
            </a:r>
          </a:p>
          <a:p>
            <a:pPr>
              <a:lnSpc>
                <a:spcPct val="100000"/>
              </a:lnSpc>
              <a:buClr>
                <a:srgbClr val="777BB3"/>
              </a:buClr>
              <a:buFont typeface="Wingdings" panose="05000000000000000000" pitchFamily="2" charset="2"/>
              <a:buChar char="q"/>
            </a:pPr>
            <a:r>
              <a:rPr lang="en-US" b="0" i="0" dirty="0">
                <a:effectLst/>
                <a:latin typeface="Agency FB" panose="020B0503020202020204" pitchFamily="34" charset="0"/>
              </a:rPr>
              <a:t>Collecting form data.</a:t>
            </a:r>
          </a:p>
          <a:p>
            <a:pPr>
              <a:lnSpc>
                <a:spcPct val="100000"/>
              </a:lnSpc>
              <a:buClr>
                <a:srgbClr val="777BB3"/>
              </a:buClr>
              <a:buFont typeface="Wingdings" panose="05000000000000000000" pitchFamily="2" charset="2"/>
              <a:buChar char="q"/>
            </a:pPr>
            <a:r>
              <a:rPr lang="en-US" b="0" i="0" dirty="0">
                <a:effectLst/>
                <a:latin typeface="Agency FB" panose="020B0503020202020204" pitchFamily="34" charset="0"/>
              </a:rPr>
              <a:t>Adding, deleting, and modifying information stored in your database.</a:t>
            </a:r>
          </a:p>
          <a:p>
            <a:pPr>
              <a:lnSpc>
                <a:spcPct val="100000"/>
              </a:lnSpc>
              <a:buClr>
                <a:srgbClr val="777BB3"/>
              </a:buClr>
              <a:buFont typeface="Wingdings" panose="05000000000000000000" pitchFamily="2" charset="2"/>
              <a:buChar char="q"/>
            </a:pPr>
            <a:r>
              <a:rPr lang="en-US" b="0" i="0" dirty="0">
                <a:effectLst/>
                <a:latin typeface="Agency FB" panose="020B0503020202020204" pitchFamily="34" charset="0"/>
              </a:rPr>
              <a:t>controlling user-access.</a:t>
            </a:r>
          </a:p>
          <a:p>
            <a:pPr>
              <a:lnSpc>
                <a:spcPct val="100000"/>
              </a:lnSpc>
              <a:buClr>
                <a:srgbClr val="777BB3"/>
              </a:buClr>
              <a:buFont typeface="Wingdings" panose="05000000000000000000" pitchFamily="2" charset="2"/>
              <a:buChar char="q"/>
            </a:pPr>
            <a:r>
              <a:rPr lang="en-US" b="0" i="0" dirty="0">
                <a:effectLst/>
                <a:latin typeface="Agency FB" panose="020B0503020202020204" pitchFamily="34" charset="0"/>
              </a:rPr>
              <a:t>encrypting data.</a:t>
            </a:r>
          </a:p>
          <a:p>
            <a:pPr>
              <a:lnSpc>
                <a:spcPct val="100000"/>
              </a:lnSpc>
              <a:buClr>
                <a:srgbClr val="777BB3"/>
              </a:buClr>
              <a:buFont typeface="Wingdings" panose="05000000000000000000" pitchFamily="2" charset="2"/>
              <a:buChar char="q"/>
            </a:pPr>
            <a:r>
              <a:rPr lang="en-US" b="0" i="0" dirty="0">
                <a:effectLst/>
                <a:latin typeface="Agency FB" panose="020B0503020202020204" pitchFamily="34" charset="0"/>
              </a:rPr>
              <a:t>Send and Receive cookies and much more.</a:t>
            </a:r>
            <a:endParaRPr lang="en-US" dirty="0">
              <a:latin typeface="Agency FB" panose="020B0503020202020204" pitchFamily="34" charset="0"/>
            </a:endParaRPr>
          </a:p>
        </p:txBody>
      </p:sp>
      <p:pic>
        <p:nvPicPr>
          <p:cNvPr id="12" name="Picture 11" descr="Diagram&#10;&#10;Description automatically generated">
            <a:extLst>
              <a:ext uri="{FF2B5EF4-FFF2-40B4-BE49-F238E27FC236}">
                <a16:creationId xmlns:a16="http://schemas.microsoft.com/office/drawing/2014/main" id="{8CACABF3-E88C-4CB0-BDF0-E070DEE1F44F}"/>
              </a:ext>
            </a:extLst>
          </p:cNvPr>
          <p:cNvPicPr>
            <a:picLocks noChangeAspect="1"/>
          </p:cNvPicPr>
          <p:nvPr/>
        </p:nvPicPr>
        <p:blipFill>
          <a:blip r:embed="rId2"/>
          <a:stretch>
            <a:fillRect/>
          </a:stretch>
        </p:blipFill>
        <p:spPr>
          <a:xfrm>
            <a:off x="94913" y="411481"/>
            <a:ext cx="6968574" cy="5562599"/>
          </a:xfrm>
          <a:prstGeom prst="rect">
            <a:avLst/>
          </a:prstGeom>
        </p:spPr>
      </p:pic>
      <p:sp>
        <p:nvSpPr>
          <p:cNvPr id="37" name="TextBox 36">
            <a:extLst>
              <a:ext uri="{FF2B5EF4-FFF2-40B4-BE49-F238E27FC236}">
                <a16:creationId xmlns:a16="http://schemas.microsoft.com/office/drawing/2014/main" id="{9A767244-0178-479F-BFD2-DC7DFA502063}"/>
              </a:ext>
            </a:extLst>
          </p:cNvPr>
          <p:cNvSpPr txBox="1"/>
          <p:nvPr/>
        </p:nvSpPr>
        <p:spPr>
          <a:xfrm>
            <a:off x="7439716" y="800488"/>
            <a:ext cx="3859656" cy="707886"/>
          </a:xfrm>
          <a:prstGeom prst="rect">
            <a:avLst/>
          </a:prstGeom>
          <a:noFill/>
        </p:spPr>
        <p:txBody>
          <a:bodyPr wrap="square" rtlCol="0">
            <a:spAutoFit/>
          </a:bodyPr>
          <a:lstStyle/>
          <a:p>
            <a:r>
              <a:rPr lang="en-US" sz="4000" b="0" i="0" u="none" strike="noStrike" baseline="0" dirty="0">
                <a:latin typeface="Agency FB" panose="020B0503020202020204" pitchFamily="34" charset="0"/>
              </a:rPr>
              <a:t>What Can PHP Do?</a:t>
            </a:r>
            <a:endParaRPr lang="en-US" sz="4000" dirty="0">
              <a:latin typeface="Agency FB" panose="020B0503020202020204" pitchFamily="34" charset="0"/>
            </a:endParaRPr>
          </a:p>
        </p:txBody>
      </p:sp>
      <p:sp>
        <p:nvSpPr>
          <p:cNvPr id="39" name="Subtitle 2">
            <a:extLst>
              <a:ext uri="{FF2B5EF4-FFF2-40B4-BE49-F238E27FC236}">
                <a16:creationId xmlns:a16="http://schemas.microsoft.com/office/drawing/2014/main" id="{8382ECDC-1102-4199-9D9D-A193B0E218C8}"/>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207376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9">
                                            <p:txEl>
                                              <p:pRg st="0" end="0"/>
                                            </p:txEl>
                                          </p:spTgt>
                                        </p:tgtEl>
                                        <p:attrNameLst>
                                          <p:attrName>style.visibility</p:attrName>
                                        </p:attrNameLst>
                                      </p:cBhvr>
                                      <p:to>
                                        <p:strVal val="visible"/>
                                      </p:to>
                                    </p:set>
                                    <p:animEffect transition="in" filter="fade">
                                      <p:cBhvr>
                                        <p:cTn id="7" dur="7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D1758F53-7AB4-4FED-A5B5-E7A3A82E96AC}"/>
              </a:ext>
            </a:extLst>
          </p:cNvPr>
          <p:cNvGrpSpPr>
            <a:grpSpLocks/>
          </p:cNvGrpSpPr>
          <p:nvPr/>
        </p:nvGrpSpPr>
        <p:grpSpPr bwMode="auto">
          <a:xfrm>
            <a:off x="1449976" y="1071154"/>
            <a:ext cx="8943703" cy="2819402"/>
            <a:chOff x="890" y="714"/>
            <a:chExt cx="4181" cy="1605"/>
          </a:xfrm>
        </p:grpSpPr>
        <p:sp>
          <p:nvSpPr>
            <p:cNvPr id="4" name="AutoShape 4">
              <a:extLst>
                <a:ext uri="{FF2B5EF4-FFF2-40B4-BE49-F238E27FC236}">
                  <a16:creationId xmlns:a16="http://schemas.microsoft.com/office/drawing/2014/main" id="{00FFC0F3-D7DD-4A19-BB59-835151254299}"/>
                </a:ext>
              </a:extLst>
            </p:cNvPr>
            <p:cNvSpPr>
              <a:spLocks noChangeArrowheads="1"/>
            </p:cNvSpPr>
            <p:nvPr/>
          </p:nvSpPr>
          <p:spPr bwMode="auto">
            <a:xfrm>
              <a:off x="890" y="714"/>
              <a:ext cx="4181" cy="1605"/>
            </a:xfrm>
            <a:prstGeom prst="roundRect">
              <a:avLst>
                <a:gd name="adj" fmla="val 60"/>
              </a:avLst>
            </a:prstGeom>
            <a:solidFill>
              <a:srgbClr val="808080">
                <a:alpha val="50000"/>
              </a:srgbClr>
            </a:solidFill>
            <a:ln w="9360">
              <a:solidFill>
                <a:srgbClr val="000000"/>
              </a:solidFill>
              <a:prstDash val="sysDot"/>
              <a:round/>
              <a:headEnd/>
              <a:tailEnd/>
            </a:ln>
          </p:spPr>
          <p:txBody>
            <a:bodyPr wrap="none" anchor="ctr"/>
            <a:lstStyle/>
            <a:p>
              <a:endParaRPr lang="en-US">
                <a:latin typeface="Agency FB" panose="020B0503020202020204" pitchFamily="34" charset="0"/>
              </a:endParaRPr>
            </a:p>
          </p:txBody>
        </p:sp>
        <p:grpSp>
          <p:nvGrpSpPr>
            <p:cNvPr id="5" name="Group 5">
              <a:extLst>
                <a:ext uri="{FF2B5EF4-FFF2-40B4-BE49-F238E27FC236}">
                  <a16:creationId xmlns:a16="http://schemas.microsoft.com/office/drawing/2014/main" id="{69854D5F-0AE8-4217-AD0F-3ABD5508AF7D}"/>
                </a:ext>
              </a:extLst>
            </p:cNvPr>
            <p:cNvGrpSpPr>
              <a:grpSpLocks/>
            </p:cNvGrpSpPr>
            <p:nvPr/>
          </p:nvGrpSpPr>
          <p:grpSpPr bwMode="auto">
            <a:xfrm>
              <a:off x="1541" y="793"/>
              <a:ext cx="2998" cy="1413"/>
              <a:chOff x="1541" y="793"/>
              <a:chExt cx="2998" cy="1413"/>
            </a:xfrm>
          </p:grpSpPr>
          <p:sp>
            <p:nvSpPr>
              <p:cNvPr id="6" name="Line 6">
                <a:extLst>
                  <a:ext uri="{FF2B5EF4-FFF2-40B4-BE49-F238E27FC236}">
                    <a16:creationId xmlns:a16="http://schemas.microsoft.com/office/drawing/2014/main" id="{483022F5-72D3-4A48-84CD-4DE2519E4B48}"/>
                  </a:ext>
                </a:extLst>
              </p:cNvPr>
              <p:cNvSpPr>
                <a:spLocks noChangeShapeType="1"/>
              </p:cNvSpPr>
              <p:nvPr/>
            </p:nvSpPr>
            <p:spPr bwMode="auto">
              <a:xfrm>
                <a:off x="1790" y="1230"/>
                <a:ext cx="341" cy="540"/>
              </a:xfrm>
              <a:prstGeom prst="line">
                <a:avLst/>
              </a:prstGeom>
              <a:noFill/>
              <a:ln w="9360">
                <a:solidFill>
                  <a:srgbClr val="000000"/>
                </a:solidFill>
                <a:prstDash val="sysDot"/>
                <a:round/>
                <a:headEnd/>
                <a:tailEnd type="triangle" w="lg" len="lg"/>
              </a:ln>
              <a:extLst>
                <a:ext uri="{909E8E84-426E-40DD-AFC4-6F175D3DCCD1}">
                  <a14:hiddenFill xmlns:a14="http://schemas.microsoft.com/office/drawing/2010/main">
                    <a:noFill/>
                  </a14:hiddenFill>
                </a:ext>
              </a:extLst>
            </p:spPr>
            <p:txBody>
              <a:bodyPr/>
              <a:lstStyle/>
              <a:p>
                <a:endParaRPr lang="en-US">
                  <a:latin typeface="Agency FB" panose="020B0503020202020204" pitchFamily="34" charset="0"/>
                </a:endParaRPr>
              </a:p>
            </p:txBody>
          </p:sp>
          <p:grpSp>
            <p:nvGrpSpPr>
              <p:cNvPr id="7" name="Group 7">
                <a:extLst>
                  <a:ext uri="{FF2B5EF4-FFF2-40B4-BE49-F238E27FC236}">
                    <a16:creationId xmlns:a16="http://schemas.microsoft.com/office/drawing/2014/main" id="{53EF6703-19E6-46F3-9267-C7B001BD0F79}"/>
                  </a:ext>
                </a:extLst>
              </p:cNvPr>
              <p:cNvGrpSpPr>
                <a:grpSpLocks/>
              </p:cNvGrpSpPr>
              <p:nvPr/>
            </p:nvGrpSpPr>
            <p:grpSpPr bwMode="auto">
              <a:xfrm>
                <a:off x="1541" y="793"/>
                <a:ext cx="2998" cy="1413"/>
                <a:chOff x="1541" y="793"/>
                <a:chExt cx="2998" cy="1413"/>
              </a:xfrm>
            </p:grpSpPr>
            <p:sp>
              <p:nvSpPr>
                <p:cNvPr id="8" name="Text Box 8">
                  <a:extLst>
                    <a:ext uri="{FF2B5EF4-FFF2-40B4-BE49-F238E27FC236}">
                      <a16:creationId xmlns:a16="http://schemas.microsoft.com/office/drawing/2014/main" id="{A6683591-3535-4E4B-90EA-77F03829BCDB}"/>
                    </a:ext>
                  </a:extLst>
                </p:cNvPr>
                <p:cNvSpPr txBox="1">
                  <a:spLocks noChangeArrowheads="1"/>
                </p:cNvSpPr>
                <p:nvPr/>
              </p:nvSpPr>
              <p:spPr bwMode="auto">
                <a:xfrm>
                  <a:off x="3319" y="1994"/>
                  <a:ext cx="9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9pPr>
                </a:lstStyle>
                <a:p>
                  <a:pPr eaLnBrk="1">
                    <a:lnSpc>
                      <a:spcPct val="101000"/>
                    </a:lnSpc>
                    <a:buClr>
                      <a:srgbClr val="000000"/>
                    </a:buClr>
                    <a:buSzPct val="45000"/>
                    <a:buFont typeface="StarSymbol" charset="0"/>
                    <a:buNone/>
                  </a:pPr>
                  <a:r>
                    <a:rPr lang="en-GB" altLang="en-US">
                      <a:latin typeface="Agency FB" panose="020B0503020202020204" pitchFamily="34" charset="0"/>
                      <a:cs typeface="HG Mincho Light J" charset="0"/>
                    </a:rPr>
                    <a:t>2</a:t>
                  </a:r>
                </a:p>
              </p:txBody>
            </p:sp>
            <p:grpSp>
              <p:nvGrpSpPr>
                <p:cNvPr id="9" name="Group 9">
                  <a:extLst>
                    <a:ext uri="{FF2B5EF4-FFF2-40B4-BE49-F238E27FC236}">
                      <a16:creationId xmlns:a16="http://schemas.microsoft.com/office/drawing/2014/main" id="{28DF7E0A-F1F7-4D9D-A0DB-24715689D46C}"/>
                    </a:ext>
                  </a:extLst>
                </p:cNvPr>
                <p:cNvGrpSpPr>
                  <a:grpSpLocks/>
                </p:cNvGrpSpPr>
                <p:nvPr/>
              </p:nvGrpSpPr>
              <p:grpSpPr bwMode="auto">
                <a:xfrm>
                  <a:off x="1541" y="793"/>
                  <a:ext cx="783" cy="432"/>
                  <a:chOff x="1541" y="793"/>
                  <a:chExt cx="783" cy="432"/>
                </a:xfrm>
              </p:grpSpPr>
              <p:sp>
                <p:nvSpPr>
                  <p:cNvPr id="22" name="AutoShape 10">
                    <a:extLst>
                      <a:ext uri="{FF2B5EF4-FFF2-40B4-BE49-F238E27FC236}">
                        <a16:creationId xmlns:a16="http://schemas.microsoft.com/office/drawing/2014/main" id="{501EACE5-C4A5-4369-9786-5927B1341771}"/>
                      </a:ext>
                    </a:extLst>
                  </p:cNvPr>
                  <p:cNvSpPr>
                    <a:spLocks noChangeArrowheads="1"/>
                  </p:cNvSpPr>
                  <p:nvPr/>
                </p:nvSpPr>
                <p:spPr bwMode="auto">
                  <a:xfrm>
                    <a:off x="1541" y="793"/>
                    <a:ext cx="783" cy="432"/>
                  </a:xfrm>
                  <a:prstGeom prst="roundRect">
                    <a:avLst>
                      <a:gd name="adj" fmla="val 231"/>
                    </a:avLst>
                  </a:prstGeom>
                  <a:noFill/>
                  <a:ln w="936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Agency FB" panose="020B0503020202020204" pitchFamily="34" charset="0"/>
                    </a:endParaRPr>
                  </a:p>
                </p:txBody>
              </p:sp>
              <p:sp>
                <p:nvSpPr>
                  <p:cNvPr id="23" name="Text Box 11">
                    <a:extLst>
                      <a:ext uri="{FF2B5EF4-FFF2-40B4-BE49-F238E27FC236}">
                        <a16:creationId xmlns:a16="http://schemas.microsoft.com/office/drawing/2014/main" id="{C1A3F192-D6AF-46EE-AB10-1577ED517AF3}"/>
                      </a:ext>
                    </a:extLst>
                  </p:cNvPr>
                  <p:cNvSpPr txBox="1">
                    <a:spLocks noChangeArrowheads="1"/>
                  </p:cNvSpPr>
                  <p:nvPr/>
                </p:nvSpPr>
                <p:spPr bwMode="auto">
                  <a:xfrm>
                    <a:off x="1541" y="943"/>
                    <a:ext cx="783"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9pPr>
                  </a:lstStyle>
                  <a:p>
                    <a:pPr algn="ctr" eaLnBrk="1">
                      <a:lnSpc>
                        <a:spcPts val="1800"/>
                      </a:lnSpc>
                      <a:buClr>
                        <a:srgbClr val="000000"/>
                      </a:buClr>
                      <a:buFont typeface="StarSymbol" charset="0"/>
                      <a:buNone/>
                    </a:pPr>
                    <a:r>
                      <a:rPr lang="en-GB" altLang="en-US" sz="1800" b="1">
                        <a:latin typeface="Agency FB" panose="020B0503020202020204" pitchFamily="34" charset="0"/>
                        <a:cs typeface="HG Mincho Light J" charset="0"/>
                      </a:rPr>
                      <a:t>Client Browser</a:t>
                    </a:r>
                  </a:p>
                </p:txBody>
              </p:sp>
            </p:grpSp>
            <p:sp>
              <p:nvSpPr>
                <p:cNvPr id="10" name="Text Box 12">
                  <a:extLst>
                    <a:ext uri="{FF2B5EF4-FFF2-40B4-BE49-F238E27FC236}">
                      <a16:creationId xmlns:a16="http://schemas.microsoft.com/office/drawing/2014/main" id="{60639BB8-3A1B-4B94-9405-04828D62071D}"/>
                    </a:ext>
                  </a:extLst>
                </p:cNvPr>
                <p:cNvSpPr txBox="1">
                  <a:spLocks noChangeArrowheads="1"/>
                </p:cNvSpPr>
                <p:nvPr/>
              </p:nvSpPr>
              <p:spPr bwMode="auto">
                <a:xfrm>
                  <a:off x="1841" y="1440"/>
                  <a:ext cx="119"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9pPr>
                </a:lstStyle>
                <a:p>
                  <a:pPr eaLnBrk="1">
                    <a:lnSpc>
                      <a:spcPct val="101000"/>
                    </a:lnSpc>
                    <a:buClr>
                      <a:srgbClr val="000000"/>
                    </a:buClr>
                    <a:buSzPct val="45000"/>
                    <a:buFont typeface="StarSymbol" charset="0"/>
                    <a:buNone/>
                  </a:pPr>
                  <a:r>
                    <a:rPr lang="en-GB" altLang="en-US" dirty="0">
                      <a:latin typeface="Agency FB" panose="020B0503020202020204" pitchFamily="34" charset="0"/>
                      <a:cs typeface="HG Mincho Light J" charset="0"/>
                    </a:rPr>
                    <a:t>1</a:t>
                  </a:r>
                </a:p>
              </p:txBody>
            </p:sp>
            <p:grpSp>
              <p:nvGrpSpPr>
                <p:cNvPr id="11" name="Group 13">
                  <a:extLst>
                    <a:ext uri="{FF2B5EF4-FFF2-40B4-BE49-F238E27FC236}">
                      <a16:creationId xmlns:a16="http://schemas.microsoft.com/office/drawing/2014/main" id="{B5A4F4AE-6CE3-42C7-8AAD-97187147429A}"/>
                    </a:ext>
                  </a:extLst>
                </p:cNvPr>
                <p:cNvGrpSpPr>
                  <a:grpSpLocks/>
                </p:cNvGrpSpPr>
                <p:nvPr/>
              </p:nvGrpSpPr>
              <p:grpSpPr bwMode="auto">
                <a:xfrm>
                  <a:off x="3756" y="1434"/>
                  <a:ext cx="783" cy="456"/>
                  <a:chOff x="3756" y="1434"/>
                  <a:chExt cx="783" cy="456"/>
                </a:xfrm>
              </p:grpSpPr>
              <p:sp>
                <p:nvSpPr>
                  <p:cNvPr id="20" name="AutoShape 14">
                    <a:extLst>
                      <a:ext uri="{FF2B5EF4-FFF2-40B4-BE49-F238E27FC236}">
                        <a16:creationId xmlns:a16="http://schemas.microsoft.com/office/drawing/2014/main" id="{6BA7C6F6-503D-41BE-A567-A7D8E901BE95}"/>
                      </a:ext>
                    </a:extLst>
                  </p:cNvPr>
                  <p:cNvSpPr>
                    <a:spLocks noChangeArrowheads="1"/>
                  </p:cNvSpPr>
                  <p:nvPr/>
                </p:nvSpPr>
                <p:spPr bwMode="auto">
                  <a:xfrm>
                    <a:off x="3756" y="1434"/>
                    <a:ext cx="783" cy="456"/>
                  </a:xfrm>
                  <a:prstGeom prst="roundRect">
                    <a:avLst>
                      <a:gd name="adj" fmla="val 218"/>
                    </a:avLst>
                  </a:prstGeom>
                  <a:noFill/>
                  <a:ln w="936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Agency FB" panose="020B0503020202020204" pitchFamily="34" charset="0"/>
                    </a:endParaRPr>
                  </a:p>
                </p:txBody>
              </p:sp>
              <p:sp>
                <p:nvSpPr>
                  <p:cNvPr id="21" name="Text Box 15">
                    <a:extLst>
                      <a:ext uri="{FF2B5EF4-FFF2-40B4-BE49-F238E27FC236}">
                        <a16:creationId xmlns:a16="http://schemas.microsoft.com/office/drawing/2014/main" id="{1C62108C-BCC5-45CC-A661-31855B9C0763}"/>
                      </a:ext>
                    </a:extLst>
                  </p:cNvPr>
                  <p:cNvSpPr txBox="1">
                    <a:spLocks noChangeArrowheads="1"/>
                  </p:cNvSpPr>
                  <p:nvPr/>
                </p:nvSpPr>
                <p:spPr bwMode="auto">
                  <a:xfrm>
                    <a:off x="3756" y="1596"/>
                    <a:ext cx="783"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9pPr>
                  </a:lstStyle>
                  <a:p>
                    <a:pPr algn="ctr" eaLnBrk="1">
                      <a:lnSpc>
                        <a:spcPts val="1800"/>
                      </a:lnSpc>
                      <a:buClr>
                        <a:srgbClr val="000000"/>
                      </a:buClr>
                      <a:buFont typeface="StarSymbol" charset="0"/>
                      <a:buNone/>
                    </a:pPr>
                    <a:r>
                      <a:rPr lang="en-GB" altLang="en-US" sz="1800" b="1" dirty="0">
                        <a:latin typeface="Agency FB" panose="020B0503020202020204" pitchFamily="34" charset="0"/>
                        <a:cs typeface="HG Mincho Light J" charset="0"/>
                      </a:rPr>
                      <a:t>PHP module</a:t>
                    </a:r>
                  </a:p>
                </p:txBody>
              </p:sp>
            </p:grpSp>
            <p:sp>
              <p:nvSpPr>
                <p:cNvPr id="12" name="Text Box 16">
                  <a:extLst>
                    <a:ext uri="{FF2B5EF4-FFF2-40B4-BE49-F238E27FC236}">
                      <a16:creationId xmlns:a16="http://schemas.microsoft.com/office/drawing/2014/main" id="{637222D6-C2FC-45B8-A348-D9FCAC0D8F30}"/>
                    </a:ext>
                  </a:extLst>
                </p:cNvPr>
                <p:cNvSpPr txBox="1">
                  <a:spLocks noChangeArrowheads="1"/>
                </p:cNvSpPr>
                <p:nvPr/>
              </p:nvSpPr>
              <p:spPr bwMode="auto">
                <a:xfrm>
                  <a:off x="3157" y="1519"/>
                  <a:ext cx="61"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9pPr>
                </a:lstStyle>
                <a:p>
                  <a:pPr eaLnBrk="1">
                    <a:lnSpc>
                      <a:spcPct val="101000"/>
                    </a:lnSpc>
                    <a:buClr>
                      <a:srgbClr val="000000"/>
                    </a:buClr>
                    <a:buSzPct val="45000"/>
                    <a:buFont typeface="StarSymbol" charset="0"/>
                    <a:buNone/>
                  </a:pPr>
                  <a:r>
                    <a:rPr lang="en-GB" altLang="en-US">
                      <a:latin typeface="Agency FB" panose="020B0503020202020204" pitchFamily="34" charset="0"/>
                      <a:cs typeface="HG Mincho Light J" charset="0"/>
                    </a:rPr>
                    <a:t>3</a:t>
                  </a:r>
                </a:p>
              </p:txBody>
            </p:sp>
            <p:sp>
              <p:nvSpPr>
                <p:cNvPr id="13" name="Text Box 17">
                  <a:extLst>
                    <a:ext uri="{FF2B5EF4-FFF2-40B4-BE49-F238E27FC236}">
                      <a16:creationId xmlns:a16="http://schemas.microsoft.com/office/drawing/2014/main" id="{903954BF-0C8B-4309-B57E-0550D811D76C}"/>
                    </a:ext>
                  </a:extLst>
                </p:cNvPr>
                <p:cNvSpPr txBox="1">
                  <a:spLocks noChangeArrowheads="1"/>
                </p:cNvSpPr>
                <p:nvPr/>
              </p:nvSpPr>
              <p:spPr bwMode="auto">
                <a:xfrm>
                  <a:off x="2265" y="1367"/>
                  <a:ext cx="5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9pPr>
                </a:lstStyle>
                <a:p>
                  <a:pPr eaLnBrk="1">
                    <a:lnSpc>
                      <a:spcPct val="101000"/>
                    </a:lnSpc>
                    <a:buClr>
                      <a:srgbClr val="000000"/>
                    </a:buClr>
                    <a:buSzPct val="45000"/>
                    <a:buFont typeface="StarSymbol" charset="0"/>
                    <a:buNone/>
                  </a:pPr>
                  <a:r>
                    <a:rPr lang="en-GB" altLang="en-US">
                      <a:latin typeface="Agency FB" panose="020B0503020202020204" pitchFamily="34" charset="0"/>
                      <a:cs typeface="HG Mincho Light J" charset="0"/>
                    </a:rPr>
                    <a:t>4</a:t>
                  </a:r>
                </a:p>
              </p:txBody>
            </p:sp>
            <p:sp>
              <p:nvSpPr>
                <p:cNvPr id="14" name="Line 18">
                  <a:extLst>
                    <a:ext uri="{FF2B5EF4-FFF2-40B4-BE49-F238E27FC236}">
                      <a16:creationId xmlns:a16="http://schemas.microsoft.com/office/drawing/2014/main" id="{27A7336A-C6FD-48FC-A14E-0A1BD93C82E5}"/>
                    </a:ext>
                  </a:extLst>
                </p:cNvPr>
                <p:cNvSpPr>
                  <a:spLocks noChangeShapeType="1"/>
                </p:cNvSpPr>
                <p:nvPr/>
              </p:nvSpPr>
              <p:spPr bwMode="auto">
                <a:xfrm flipH="1" flipV="1">
                  <a:off x="2039" y="1225"/>
                  <a:ext cx="330" cy="541"/>
                </a:xfrm>
                <a:prstGeom prst="line">
                  <a:avLst/>
                </a:prstGeom>
                <a:noFill/>
                <a:ln w="9360">
                  <a:solidFill>
                    <a:srgbClr val="000000"/>
                  </a:solidFill>
                  <a:prstDash val="sysDot"/>
                  <a:round/>
                  <a:headEnd/>
                  <a:tailEnd type="triangle" w="lg" len="lg"/>
                </a:ln>
                <a:extLst>
                  <a:ext uri="{909E8E84-426E-40DD-AFC4-6F175D3DCCD1}">
                    <a14:hiddenFill xmlns:a14="http://schemas.microsoft.com/office/drawing/2010/main">
                      <a:noFill/>
                    </a14:hiddenFill>
                  </a:ext>
                </a:extLst>
              </p:spPr>
              <p:txBody>
                <a:bodyPr/>
                <a:lstStyle/>
                <a:p>
                  <a:endParaRPr lang="en-US">
                    <a:latin typeface="Agency FB" panose="020B0503020202020204" pitchFamily="34" charset="0"/>
                  </a:endParaRPr>
                </a:p>
              </p:txBody>
            </p:sp>
            <p:sp>
              <p:nvSpPr>
                <p:cNvPr id="15" name="Line 19">
                  <a:extLst>
                    <a:ext uri="{FF2B5EF4-FFF2-40B4-BE49-F238E27FC236}">
                      <a16:creationId xmlns:a16="http://schemas.microsoft.com/office/drawing/2014/main" id="{442BFAF3-D105-443A-A151-D7FAC21A3165}"/>
                    </a:ext>
                  </a:extLst>
                </p:cNvPr>
                <p:cNvSpPr>
                  <a:spLocks noChangeShapeType="1"/>
                </p:cNvSpPr>
                <p:nvPr/>
              </p:nvSpPr>
              <p:spPr bwMode="auto">
                <a:xfrm flipV="1">
                  <a:off x="2804" y="1735"/>
                  <a:ext cx="947" cy="412"/>
                </a:xfrm>
                <a:prstGeom prst="line">
                  <a:avLst/>
                </a:prstGeom>
                <a:noFill/>
                <a:ln w="9360">
                  <a:solidFill>
                    <a:srgbClr val="000000"/>
                  </a:solidFill>
                  <a:prstDash val="sysDot"/>
                  <a:round/>
                  <a:headEnd/>
                  <a:tailEnd type="triangle" w="lg" len="lg"/>
                </a:ln>
                <a:extLst>
                  <a:ext uri="{909E8E84-426E-40DD-AFC4-6F175D3DCCD1}">
                    <a14:hiddenFill xmlns:a14="http://schemas.microsoft.com/office/drawing/2010/main">
                      <a:noFill/>
                    </a14:hiddenFill>
                  </a:ext>
                </a:extLst>
              </p:spPr>
              <p:txBody>
                <a:bodyPr/>
                <a:lstStyle/>
                <a:p>
                  <a:endParaRPr lang="en-US">
                    <a:latin typeface="Agency FB" panose="020B0503020202020204" pitchFamily="34" charset="0"/>
                  </a:endParaRPr>
                </a:p>
              </p:txBody>
            </p:sp>
            <p:sp>
              <p:nvSpPr>
                <p:cNvPr id="16" name="Line 20">
                  <a:extLst>
                    <a:ext uri="{FF2B5EF4-FFF2-40B4-BE49-F238E27FC236}">
                      <a16:creationId xmlns:a16="http://schemas.microsoft.com/office/drawing/2014/main" id="{291DDADE-F77B-4B61-95AC-57DA693D86D9}"/>
                    </a:ext>
                  </a:extLst>
                </p:cNvPr>
                <p:cNvSpPr>
                  <a:spLocks noChangeShapeType="1"/>
                </p:cNvSpPr>
                <p:nvPr/>
              </p:nvSpPr>
              <p:spPr bwMode="auto">
                <a:xfrm flipH="1">
                  <a:off x="2807" y="1525"/>
                  <a:ext cx="963" cy="350"/>
                </a:xfrm>
                <a:prstGeom prst="line">
                  <a:avLst/>
                </a:prstGeom>
                <a:noFill/>
                <a:ln w="9360">
                  <a:solidFill>
                    <a:srgbClr val="000000"/>
                  </a:solidFill>
                  <a:prstDash val="sysDot"/>
                  <a:round/>
                  <a:headEnd/>
                  <a:tailEnd type="triangle" w="lg" len="lg"/>
                </a:ln>
                <a:extLst>
                  <a:ext uri="{909E8E84-426E-40DD-AFC4-6F175D3DCCD1}">
                    <a14:hiddenFill xmlns:a14="http://schemas.microsoft.com/office/drawing/2010/main">
                      <a:noFill/>
                    </a14:hiddenFill>
                  </a:ext>
                </a:extLst>
              </p:spPr>
              <p:txBody>
                <a:bodyPr/>
                <a:lstStyle/>
                <a:p>
                  <a:endParaRPr lang="en-US">
                    <a:latin typeface="Agency FB" panose="020B0503020202020204" pitchFamily="34" charset="0"/>
                  </a:endParaRPr>
                </a:p>
              </p:txBody>
            </p:sp>
            <p:grpSp>
              <p:nvGrpSpPr>
                <p:cNvPr id="17" name="Group 21">
                  <a:extLst>
                    <a:ext uri="{FF2B5EF4-FFF2-40B4-BE49-F238E27FC236}">
                      <a16:creationId xmlns:a16="http://schemas.microsoft.com/office/drawing/2014/main" id="{5529DE77-AADC-41A3-9F05-F7200FAF0FF7}"/>
                    </a:ext>
                  </a:extLst>
                </p:cNvPr>
                <p:cNvGrpSpPr>
                  <a:grpSpLocks/>
                </p:cNvGrpSpPr>
                <p:nvPr/>
              </p:nvGrpSpPr>
              <p:grpSpPr bwMode="auto">
                <a:xfrm>
                  <a:off x="2014" y="1774"/>
                  <a:ext cx="783" cy="432"/>
                  <a:chOff x="2014" y="1774"/>
                  <a:chExt cx="783" cy="432"/>
                </a:xfrm>
              </p:grpSpPr>
              <p:sp>
                <p:nvSpPr>
                  <p:cNvPr id="18" name="AutoShape 22">
                    <a:extLst>
                      <a:ext uri="{FF2B5EF4-FFF2-40B4-BE49-F238E27FC236}">
                        <a16:creationId xmlns:a16="http://schemas.microsoft.com/office/drawing/2014/main" id="{037B0429-F3A7-443B-B3BE-E229E06B5B19}"/>
                      </a:ext>
                    </a:extLst>
                  </p:cNvPr>
                  <p:cNvSpPr>
                    <a:spLocks noChangeArrowheads="1"/>
                  </p:cNvSpPr>
                  <p:nvPr/>
                </p:nvSpPr>
                <p:spPr bwMode="auto">
                  <a:xfrm>
                    <a:off x="2014" y="1774"/>
                    <a:ext cx="783" cy="432"/>
                  </a:xfrm>
                  <a:prstGeom prst="roundRect">
                    <a:avLst>
                      <a:gd name="adj" fmla="val 231"/>
                    </a:avLst>
                  </a:prstGeom>
                  <a:noFill/>
                  <a:ln w="936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Agency FB" panose="020B0503020202020204" pitchFamily="34" charset="0"/>
                    </a:endParaRPr>
                  </a:p>
                </p:txBody>
              </p:sp>
              <p:sp>
                <p:nvSpPr>
                  <p:cNvPr id="19" name="Text Box 23">
                    <a:extLst>
                      <a:ext uri="{FF2B5EF4-FFF2-40B4-BE49-F238E27FC236}">
                        <a16:creationId xmlns:a16="http://schemas.microsoft.com/office/drawing/2014/main" id="{C86163AC-1BC0-41B4-B2F9-A1AF8C7D543C}"/>
                      </a:ext>
                    </a:extLst>
                  </p:cNvPr>
                  <p:cNvSpPr txBox="1">
                    <a:spLocks noChangeArrowheads="1"/>
                  </p:cNvSpPr>
                  <p:nvPr/>
                </p:nvSpPr>
                <p:spPr bwMode="auto">
                  <a:xfrm>
                    <a:off x="2014" y="1924"/>
                    <a:ext cx="783"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9pPr>
                  </a:lstStyle>
                  <a:p>
                    <a:pPr algn="ctr" eaLnBrk="1">
                      <a:lnSpc>
                        <a:spcPts val="1800"/>
                      </a:lnSpc>
                      <a:buClr>
                        <a:srgbClr val="000000"/>
                      </a:buClr>
                      <a:buFont typeface="StarSymbol" charset="0"/>
                      <a:buNone/>
                    </a:pPr>
                    <a:r>
                      <a:rPr lang="en-GB" altLang="en-US" sz="1800" b="1">
                        <a:latin typeface="Agency FB" panose="020B0503020202020204" pitchFamily="34" charset="0"/>
                        <a:cs typeface="HG Mincho Light J" charset="0"/>
                      </a:rPr>
                      <a:t>Apache</a:t>
                    </a:r>
                  </a:p>
                </p:txBody>
              </p:sp>
            </p:grpSp>
          </p:grpSp>
        </p:grpSp>
      </p:grpSp>
      <p:sp>
        <p:nvSpPr>
          <p:cNvPr id="2" name="Rectangle 1">
            <a:extLst>
              <a:ext uri="{FF2B5EF4-FFF2-40B4-BE49-F238E27FC236}">
                <a16:creationId xmlns:a16="http://schemas.microsoft.com/office/drawing/2014/main" id="{D95E7332-D549-4632-A2AA-0C3BFB1DB83A}"/>
              </a:ext>
            </a:extLst>
          </p:cNvPr>
          <p:cNvSpPr txBox="1">
            <a:spLocks noChangeArrowheads="1"/>
          </p:cNvSpPr>
          <p:nvPr/>
        </p:nvSpPr>
        <p:spPr>
          <a:xfrm>
            <a:off x="1020763" y="327025"/>
            <a:ext cx="9873660" cy="612775"/>
          </a:xfrm>
          <a:prstGeom prst="rect">
            <a:avLst/>
          </a:prstGeom>
          <a:ln/>
        </p:spPr>
        <p:txBody>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4000" dirty="0">
                <a:latin typeface="Agency FB" panose="020B0503020202020204" pitchFamily="34" charset="0"/>
              </a:rPr>
              <a:t>How PHP generates HTML/JS Web pages</a:t>
            </a:r>
          </a:p>
        </p:txBody>
      </p:sp>
      <p:graphicFrame>
        <p:nvGraphicFramePr>
          <p:cNvPr id="26" name="Text Box 2">
            <a:extLst>
              <a:ext uri="{FF2B5EF4-FFF2-40B4-BE49-F238E27FC236}">
                <a16:creationId xmlns:a16="http://schemas.microsoft.com/office/drawing/2014/main" id="{34640784-A162-4072-A40D-9B1BCA21F1E7}"/>
              </a:ext>
            </a:extLst>
          </p:cNvPr>
          <p:cNvGraphicFramePr/>
          <p:nvPr>
            <p:extLst>
              <p:ext uri="{D42A27DB-BD31-4B8C-83A1-F6EECF244321}">
                <p14:modId xmlns:p14="http://schemas.microsoft.com/office/powerpoint/2010/main" val="2093638581"/>
              </p:ext>
            </p:extLst>
          </p:nvPr>
        </p:nvGraphicFramePr>
        <p:xfrm>
          <a:off x="725919" y="3890556"/>
          <a:ext cx="10592118" cy="2215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2" name="Subtitle 2">
            <a:extLst>
              <a:ext uri="{FF2B5EF4-FFF2-40B4-BE49-F238E27FC236}">
                <a16:creationId xmlns:a16="http://schemas.microsoft.com/office/drawing/2014/main" id="{D63B74B0-302C-44D4-ABAC-9270B0AAB09B}"/>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312284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7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BE580B-4AB0-4507-89BE-B757ED1848DD}"/>
              </a:ext>
            </a:extLst>
          </p:cNvPr>
          <p:cNvSpPr txBox="1"/>
          <p:nvPr/>
        </p:nvSpPr>
        <p:spPr>
          <a:xfrm>
            <a:off x="431074" y="304254"/>
            <a:ext cx="6309360" cy="707886"/>
          </a:xfrm>
          <a:prstGeom prst="rect">
            <a:avLst/>
          </a:prstGeom>
          <a:noFill/>
        </p:spPr>
        <p:txBody>
          <a:bodyPr wrap="square" rtlCol="0">
            <a:spAutoFit/>
          </a:bodyPr>
          <a:lstStyle/>
          <a:p>
            <a:r>
              <a:rPr lang="en-US" sz="4000" dirty="0">
                <a:latin typeface="Agency FB" panose="020B0503020202020204" pitchFamily="34" charset="0"/>
              </a:rPr>
              <a:t>PHP Code </a:t>
            </a:r>
            <a:r>
              <a:rPr lang="en-GB" altLang="en-US" sz="4000" dirty="0">
                <a:latin typeface="Agency FB" panose="020B0503020202020204" pitchFamily="34" charset="0"/>
              </a:rPr>
              <a:t>Hello World! (web oriented)</a:t>
            </a:r>
            <a:endParaRPr lang="en-US" sz="4000" dirty="0">
              <a:latin typeface="Agency FB" panose="020B0503020202020204" pitchFamily="34" charset="0"/>
            </a:endParaRPr>
          </a:p>
        </p:txBody>
      </p:sp>
      <p:sp>
        <p:nvSpPr>
          <p:cNvPr id="3" name="TextBox 2">
            <a:extLst>
              <a:ext uri="{FF2B5EF4-FFF2-40B4-BE49-F238E27FC236}">
                <a16:creationId xmlns:a16="http://schemas.microsoft.com/office/drawing/2014/main" id="{3326F307-78F9-4568-B582-8AEE4061AE8B}"/>
              </a:ext>
            </a:extLst>
          </p:cNvPr>
          <p:cNvSpPr txBox="1"/>
          <p:nvPr/>
        </p:nvSpPr>
        <p:spPr>
          <a:xfrm>
            <a:off x="862149" y="1554480"/>
            <a:ext cx="6048102" cy="923330"/>
          </a:xfrm>
          <a:prstGeom prst="rect">
            <a:avLst/>
          </a:prstGeom>
          <a:noFill/>
        </p:spPr>
        <p:txBody>
          <a:bodyPr wrap="square" rtlCol="0">
            <a:spAutoFit/>
          </a:bodyPr>
          <a:lstStyle/>
          <a:p>
            <a:r>
              <a:rPr lang="en-US" sz="1800" b="0" i="0" u="none" strike="noStrike" baseline="0">
                <a:latin typeface="Agency FB" panose="020B0503020202020204" pitchFamily="34" charset="0"/>
              </a:rPr>
              <a:t>The file/page with PHP script is saved to .php extension. (.php)</a:t>
            </a:r>
          </a:p>
          <a:p>
            <a:endParaRPr lang="en-US" sz="1800" b="0" i="0" u="none" strike="noStrike" baseline="0">
              <a:latin typeface="Agency FB" panose="020B0503020202020204" pitchFamily="34" charset="0"/>
            </a:endParaRPr>
          </a:p>
          <a:p>
            <a:r>
              <a:rPr lang="en-US" sz="1800" b="0" i="0" u="none" strike="noStrike" baseline="0">
                <a:latin typeface="Agency FB" panose="020B0503020202020204" pitchFamily="34" charset="0"/>
              </a:rPr>
              <a:t>The script/code is written between the PHP tag. (&lt;?php    ?&gt;)</a:t>
            </a:r>
            <a:endParaRPr lang="en-US" sz="1800" b="0" i="0" u="none" strike="noStrike" baseline="0" dirty="0">
              <a:latin typeface="Agency FB" panose="020B0503020202020204" pitchFamily="34" charset="0"/>
            </a:endParaRPr>
          </a:p>
        </p:txBody>
      </p:sp>
      <p:sp>
        <p:nvSpPr>
          <p:cNvPr id="4" name="Rectangle: Rounded Corners 3">
            <a:extLst>
              <a:ext uri="{FF2B5EF4-FFF2-40B4-BE49-F238E27FC236}">
                <a16:creationId xmlns:a16="http://schemas.microsoft.com/office/drawing/2014/main" id="{93790B71-6BE1-4B1F-90A1-5A7430827988}"/>
              </a:ext>
            </a:extLst>
          </p:cNvPr>
          <p:cNvSpPr/>
          <p:nvPr/>
        </p:nvSpPr>
        <p:spPr>
          <a:xfrm>
            <a:off x="914400" y="2688881"/>
            <a:ext cx="4611189" cy="1480237"/>
          </a:xfrm>
          <a:prstGeom prst="roundRect">
            <a:avLst/>
          </a:prstGeom>
          <a:solidFill>
            <a:srgbClr val="777BB3"/>
          </a:solidFill>
          <a:ln>
            <a:solidFill>
              <a:schemeClr val="bg1">
                <a:lumMod val="95000"/>
              </a:schemeClr>
            </a:solidFill>
          </a:ln>
          <a:scene3d>
            <a:camera prst="orthographicFront">
              <a:rot lat="0" lon="0" rev="0"/>
            </a:camera>
            <a:lightRig rig="threePt" dir="t">
              <a:rot lat="0" lon="0" rev="19800000"/>
            </a:lightRig>
          </a:scene3d>
        </p:spPr>
        <p:style>
          <a:lnRef idx="0">
            <a:schemeClr val="accent2"/>
          </a:lnRef>
          <a:fillRef idx="3">
            <a:schemeClr val="accent2"/>
          </a:fillRef>
          <a:effectRef idx="3">
            <a:schemeClr val="accent2"/>
          </a:effectRef>
          <a:fontRef idx="minor">
            <a:schemeClr val="lt1"/>
          </a:fontRef>
        </p:style>
        <p:txBody>
          <a:bodyPr rtlCol="0" anchor="ctr"/>
          <a:lstStyle/>
          <a:p>
            <a:pPr lvl="1"/>
            <a:r>
              <a:rPr lang="en-US" b="1" i="0" u="none" strike="noStrike" baseline="0" dirty="0">
                <a:latin typeface="Agency FB" panose="020B0503020202020204" pitchFamily="34" charset="0"/>
              </a:rPr>
              <a:t>&lt;?php</a:t>
            </a:r>
          </a:p>
          <a:p>
            <a:pPr lvl="1"/>
            <a:r>
              <a:rPr lang="en-US" b="1" i="0" u="none" strike="noStrike" baseline="0" dirty="0">
                <a:latin typeface="Agency FB" panose="020B0503020202020204" pitchFamily="34" charset="0"/>
              </a:rPr>
              <a:t>	echo “&lt;h1&gt;Hello world&lt;/h1&gt;”;</a:t>
            </a:r>
          </a:p>
          <a:p>
            <a:pPr lvl="1"/>
            <a:r>
              <a:rPr lang="en-US" b="1" i="0" u="none" strike="noStrike" baseline="0" dirty="0">
                <a:latin typeface="Agency FB" panose="020B0503020202020204" pitchFamily="34" charset="0"/>
              </a:rPr>
              <a:t>	// The output may contain HTML</a:t>
            </a:r>
          </a:p>
          <a:p>
            <a:pPr lvl="1"/>
            <a:r>
              <a:rPr lang="en-US" b="1" i="0" u="none" strike="noStrike" baseline="0" dirty="0">
                <a:latin typeface="Agency FB" panose="020B0503020202020204" pitchFamily="34" charset="0"/>
              </a:rPr>
              <a:t>?&gt;</a:t>
            </a:r>
            <a:endParaRPr lang="en-US" b="1" dirty="0">
              <a:latin typeface="Agency FB" panose="020B0503020202020204" pitchFamily="34" charset="0"/>
            </a:endParaRPr>
          </a:p>
        </p:txBody>
      </p:sp>
      <p:sp>
        <p:nvSpPr>
          <p:cNvPr id="5" name="TextBox 4">
            <a:extLst>
              <a:ext uri="{FF2B5EF4-FFF2-40B4-BE49-F238E27FC236}">
                <a16:creationId xmlns:a16="http://schemas.microsoft.com/office/drawing/2014/main" id="{4B72E5A6-A9CA-4FFC-A31F-A5298CD0E01C}"/>
              </a:ext>
            </a:extLst>
          </p:cNvPr>
          <p:cNvSpPr txBox="1"/>
          <p:nvPr/>
        </p:nvSpPr>
        <p:spPr>
          <a:xfrm>
            <a:off x="6096000" y="3461232"/>
            <a:ext cx="5451566" cy="707886"/>
          </a:xfrm>
          <a:prstGeom prst="rect">
            <a:avLst/>
          </a:prstGeom>
          <a:noFill/>
        </p:spPr>
        <p:txBody>
          <a:bodyPr wrap="square" rtlCol="0">
            <a:spAutoFit/>
          </a:bodyPr>
          <a:lstStyle/>
          <a:p>
            <a:r>
              <a:rPr lang="en-US" sz="4000" b="0" i="0" u="none" strike="noStrike" baseline="0" dirty="0">
                <a:latin typeface="Agency FB" panose="020B0503020202020204" pitchFamily="34" charset="0"/>
              </a:rPr>
              <a:t>PHP code can be written</a:t>
            </a:r>
          </a:p>
        </p:txBody>
      </p:sp>
      <p:sp>
        <p:nvSpPr>
          <p:cNvPr id="6" name="TextBox 5">
            <a:extLst>
              <a:ext uri="{FF2B5EF4-FFF2-40B4-BE49-F238E27FC236}">
                <a16:creationId xmlns:a16="http://schemas.microsoft.com/office/drawing/2014/main" id="{5619F899-7636-4AD5-A9A2-335371F4589A}"/>
              </a:ext>
            </a:extLst>
          </p:cNvPr>
          <p:cNvSpPr txBox="1"/>
          <p:nvPr/>
        </p:nvSpPr>
        <p:spPr>
          <a:xfrm>
            <a:off x="6096000" y="4169118"/>
            <a:ext cx="6048102" cy="1676741"/>
          </a:xfrm>
          <a:prstGeom prst="rect">
            <a:avLst/>
          </a:prstGeom>
          <a:noFill/>
        </p:spPr>
        <p:txBody>
          <a:bodyPr wrap="square" rtlCol="0">
            <a:spAutoFit/>
          </a:bodyPr>
          <a:lstStyle/>
          <a:p>
            <a:pPr>
              <a:lnSpc>
                <a:spcPct val="200000"/>
              </a:lnSpc>
            </a:pPr>
            <a:r>
              <a:rPr lang="en-US" sz="1800" b="0" i="0" u="none" strike="noStrike" baseline="0" dirty="0">
                <a:latin typeface="Agency FB" panose="020B0503020202020204" pitchFamily="34" charset="0"/>
              </a:rPr>
              <a:t>1. Inline with HTML //Not  recommended</a:t>
            </a:r>
          </a:p>
          <a:p>
            <a:pPr>
              <a:lnSpc>
                <a:spcPct val="200000"/>
              </a:lnSpc>
            </a:pPr>
            <a:r>
              <a:rPr lang="en-US" sz="1800" b="0" i="0" u="none" strike="noStrike" baseline="0" dirty="0">
                <a:latin typeface="Agency FB" panose="020B0503020202020204" pitchFamily="34" charset="0"/>
              </a:rPr>
              <a:t>2. On the top of the file //Like internal CSS  sheets </a:t>
            </a:r>
            <a:r>
              <a:rPr lang="en-US" sz="1800" b="0" i="0" u="none" strike="noStrike" baseline="0" dirty="0" err="1">
                <a:latin typeface="Agency FB" panose="020B0503020202020204" pitchFamily="34" charset="0"/>
              </a:rPr>
              <a:t>JavaScripts</a:t>
            </a:r>
            <a:endParaRPr lang="en-US" sz="1800" b="0" i="0" u="none" strike="noStrike" baseline="0" dirty="0">
              <a:latin typeface="Agency FB" panose="020B0503020202020204" pitchFamily="34" charset="0"/>
            </a:endParaRPr>
          </a:p>
          <a:p>
            <a:pPr>
              <a:lnSpc>
                <a:spcPct val="200000"/>
              </a:lnSpc>
            </a:pPr>
            <a:r>
              <a:rPr lang="en-US" sz="1800" b="0" i="0" u="none" strike="noStrike" baseline="0" dirty="0">
                <a:latin typeface="Agency FB" panose="020B0503020202020204" pitchFamily="34" charset="0"/>
              </a:rPr>
              <a:t>3. As an external file//Like external CSS  sheets </a:t>
            </a:r>
            <a:r>
              <a:rPr lang="en-US" sz="1800" b="0" i="0" u="none" strike="noStrike" baseline="0" dirty="0" err="1">
                <a:latin typeface="Agency FB" panose="020B0503020202020204" pitchFamily="34" charset="0"/>
              </a:rPr>
              <a:t>JavaScripts</a:t>
            </a:r>
            <a:endParaRPr lang="en-US" sz="1800" b="0" i="0" u="none" strike="noStrike" baseline="0" dirty="0">
              <a:latin typeface="Agency FB" panose="020B0503020202020204" pitchFamily="34" charset="0"/>
            </a:endParaRPr>
          </a:p>
        </p:txBody>
      </p:sp>
      <p:sp>
        <p:nvSpPr>
          <p:cNvPr id="22" name="Subtitle 2">
            <a:extLst>
              <a:ext uri="{FF2B5EF4-FFF2-40B4-BE49-F238E27FC236}">
                <a16:creationId xmlns:a16="http://schemas.microsoft.com/office/drawing/2014/main" id="{C23F39A4-4624-48D4-9AFD-34D9F287F6A9}"/>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314372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7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3760B4-485D-455A-BEC4-3A7C800FF112}"/>
              </a:ext>
            </a:extLst>
          </p:cNvPr>
          <p:cNvSpPr txBox="1"/>
          <p:nvPr/>
        </p:nvSpPr>
        <p:spPr>
          <a:xfrm>
            <a:off x="613953" y="365760"/>
            <a:ext cx="7916093" cy="707886"/>
          </a:xfrm>
          <a:prstGeom prst="rect">
            <a:avLst/>
          </a:prstGeom>
          <a:noFill/>
        </p:spPr>
        <p:txBody>
          <a:bodyPr wrap="square" rtlCol="0">
            <a:spAutoFit/>
          </a:bodyPr>
          <a:lstStyle/>
          <a:p>
            <a:pPr marL="742950" indent="-742950">
              <a:buFont typeface="+mj-lt"/>
              <a:buAutoNum type="arabicPeriod"/>
            </a:pPr>
            <a:r>
              <a:rPr lang="en-US" sz="4000" b="1" i="0" u="none" strike="noStrike" baseline="0" dirty="0">
                <a:latin typeface="Agency FB" panose="020B0503020202020204" pitchFamily="34" charset="0"/>
              </a:rPr>
              <a:t>Inline with HTML   //Not  recommended</a:t>
            </a:r>
            <a:endParaRPr lang="en-US" sz="4000" b="1" dirty="0">
              <a:latin typeface="Agency FB" panose="020B0503020202020204" pitchFamily="34" charset="0"/>
            </a:endParaRPr>
          </a:p>
        </p:txBody>
      </p:sp>
      <p:sp>
        <p:nvSpPr>
          <p:cNvPr id="3" name="TextBox 2">
            <a:extLst>
              <a:ext uri="{FF2B5EF4-FFF2-40B4-BE49-F238E27FC236}">
                <a16:creationId xmlns:a16="http://schemas.microsoft.com/office/drawing/2014/main" id="{EDD86467-97F0-4642-BE0F-10BB9AEB1E95}"/>
              </a:ext>
            </a:extLst>
          </p:cNvPr>
          <p:cNvSpPr txBox="1"/>
          <p:nvPr/>
        </p:nvSpPr>
        <p:spPr>
          <a:xfrm>
            <a:off x="1724297" y="1463040"/>
            <a:ext cx="3357154" cy="1200329"/>
          </a:xfrm>
          <a:prstGeom prst="rect">
            <a:avLst/>
          </a:prstGeom>
          <a:noFill/>
        </p:spPr>
        <p:txBody>
          <a:bodyPr wrap="square" rtlCol="0">
            <a:spAutoFit/>
          </a:bodyPr>
          <a:lstStyle/>
          <a:p>
            <a:r>
              <a:rPr lang="en-US" sz="1800" b="0" i="0" u="none" strike="noStrike" baseline="0" dirty="0">
                <a:latin typeface="Agency FB" panose="020B0503020202020204" pitchFamily="34" charset="0"/>
              </a:rPr>
              <a:t>&lt;html&gt;</a:t>
            </a:r>
          </a:p>
          <a:p>
            <a:r>
              <a:rPr lang="en-US" sz="1800" b="0" i="0" u="none" strike="noStrike" baseline="0" dirty="0">
                <a:latin typeface="Agency FB" panose="020B0503020202020204" pitchFamily="34" charset="0"/>
              </a:rPr>
              <a:t>&lt;head&gt;&lt;/head&gt;</a:t>
            </a:r>
          </a:p>
          <a:p>
            <a:r>
              <a:rPr lang="en-US" sz="1800" b="0" i="0" u="none" strike="noStrike" baseline="0" dirty="0">
                <a:latin typeface="Agency FB" panose="020B0503020202020204" pitchFamily="34" charset="0"/>
              </a:rPr>
              <a:t>&lt;body&gt;</a:t>
            </a:r>
          </a:p>
          <a:p>
            <a:r>
              <a:rPr lang="en-US" sz="1800" b="0" i="0" u="none" strike="noStrike" baseline="0" dirty="0">
                <a:latin typeface="Agency FB" panose="020B0503020202020204" pitchFamily="34" charset="0"/>
              </a:rPr>
              <a:t>	&lt;h1&gt;PHP example&lt;/h1&gt;</a:t>
            </a:r>
            <a:endParaRPr lang="en-US" dirty="0">
              <a:latin typeface="Agency FB" panose="020B0503020202020204" pitchFamily="34" charset="0"/>
            </a:endParaRPr>
          </a:p>
        </p:txBody>
      </p:sp>
      <p:sp>
        <p:nvSpPr>
          <p:cNvPr id="4" name="TextBox 3">
            <a:extLst>
              <a:ext uri="{FF2B5EF4-FFF2-40B4-BE49-F238E27FC236}">
                <a16:creationId xmlns:a16="http://schemas.microsoft.com/office/drawing/2014/main" id="{EE558FB5-8565-4EAA-99D7-F04F3392CDEE}"/>
              </a:ext>
            </a:extLst>
          </p:cNvPr>
          <p:cNvSpPr txBox="1"/>
          <p:nvPr/>
        </p:nvSpPr>
        <p:spPr>
          <a:xfrm>
            <a:off x="1724297" y="4872445"/>
            <a:ext cx="3357154" cy="646331"/>
          </a:xfrm>
          <a:prstGeom prst="rect">
            <a:avLst/>
          </a:prstGeom>
          <a:noFill/>
        </p:spPr>
        <p:txBody>
          <a:bodyPr wrap="square" rtlCol="0">
            <a:spAutoFit/>
          </a:bodyPr>
          <a:lstStyle/>
          <a:p>
            <a:r>
              <a:rPr lang="en-US" sz="1800" b="0" i="0" u="none" strike="noStrike" baseline="0" dirty="0">
                <a:latin typeface="Agency FB" panose="020B0503020202020204" pitchFamily="34" charset="0"/>
              </a:rPr>
              <a:t>&lt;/body&gt;</a:t>
            </a:r>
          </a:p>
          <a:p>
            <a:r>
              <a:rPr lang="en-US" sz="1800" b="0" i="0" u="none" strike="noStrike" baseline="0" dirty="0">
                <a:latin typeface="Agency FB" panose="020B0503020202020204" pitchFamily="34" charset="0"/>
              </a:rPr>
              <a:t>&lt;/html&gt;</a:t>
            </a:r>
            <a:endParaRPr lang="en-US" dirty="0">
              <a:latin typeface="Agency FB" panose="020B0503020202020204" pitchFamily="34" charset="0"/>
            </a:endParaRPr>
          </a:p>
        </p:txBody>
      </p:sp>
      <p:sp>
        <p:nvSpPr>
          <p:cNvPr id="5" name="Rectangle: Rounded Corners 4">
            <a:extLst>
              <a:ext uri="{FF2B5EF4-FFF2-40B4-BE49-F238E27FC236}">
                <a16:creationId xmlns:a16="http://schemas.microsoft.com/office/drawing/2014/main" id="{85317FE5-9802-41F9-85D0-1E4B703AA488}"/>
              </a:ext>
            </a:extLst>
          </p:cNvPr>
          <p:cNvSpPr/>
          <p:nvPr/>
        </p:nvSpPr>
        <p:spPr>
          <a:xfrm>
            <a:off x="1724297" y="2663370"/>
            <a:ext cx="3944983" cy="2065384"/>
          </a:xfrm>
          <a:prstGeom prst="roundRect">
            <a:avLst/>
          </a:prstGeom>
          <a:solidFill>
            <a:srgbClr val="777BB3"/>
          </a:solidFill>
          <a:ln>
            <a:solidFill>
              <a:schemeClr val="bg1"/>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0" i="0" u="none" strike="noStrike" baseline="0" dirty="0">
                <a:latin typeface="Agency FB" panose="020B0503020202020204" pitchFamily="34" charset="0"/>
              </a:rPr>
              <a:t>&lt;?php</a:t>
            </a:r>
          </a:p>
          <a:p>
            <a:endParaRPr lang="en-US" sz="1800" b="0" i="0" u="none" strike="noStrike" baseline="0" dirty="0">
              <a:latin typeface="Agency FB" panose="020B0503020202020204" pitchFamily="34" charset="0"/>
            </a:endParaRPr>
          </a:p>
          <a:p>
            <a:r>
              <a:rPr lang="en-US" sz="1800" b="0" i="0" u="none" strike="noStrike" baseline="0" dirty="0">
                <a:latin typeface="Agency FB" panose="020B0503020202020204" pitchFamily="34" charset="0"/>
              </a:rPr>
              <a:t>echo “&lt;h1&gt;Hello world&lt;/h1&gt;”;</a:t>
            </a:r>
          </a:p>
          <a:p>
            <a:endParaRPr lang="en-US" sz="1800" b="0" i="0" u="none" strike="noStrike" baseline="0" dirty="0">
              <a:latin typeface="Agency FB" panose="020B0503020202020204" pitchFamily="34" charset="0"/>
            </a:endParaRPr>
          </a:p>
          <a:p>
            <a:r>
              <a:rPr lang="en-US" sz="1800" b="0" i="0" u="none" strike="noStrike" baseline="0" dirty="0">
                <a:latin typeface="Agency FB" panose="020B0503020202020204" pitchFamily="34" charset="0"/>
              </a:rPr>
              <a:t>?&gt;</a:t>
            </a:r>
            <a:endParaRPr lang="en-US" dirty="0">
              <a:latin typeface="Agency FB" panose="020B0503020202020204" pitchFamily="34" charset="0"/>
            </a:endParaRPr>
          </a:p>
        </p:txBody>
      </p:sp>
      <p:sp>
        <p:nvSpPr>
          <p:cNvPr id="6" name="TextBox 5">
            <a:extLst>
              <a:ext uri="{FF2B5EF4-FFF2-40B4-BE49-F238E27FC236}">
                <a16:creationId xmlns:a16="http://schemas.microsoft.com/office/drawing/2014/main" id="{138E0A0D-13DC-4E56-B505-AA7E37F9064F}"/>
              </a:ext>
            </a:extLst>
          </p:cNvPr>
          <p:cNvSpPr txBox="1"/>
          <p:nvPr/>
        </p:nvSpPr>
        <p:spPr>
          <a:xfrm>
            <a:off x="6069874" y="1355318"/>
            <a:ext cx="1040677" cy="461665"/>
          </a:xfrm>
          <a:prstGeom prst="rect">
            <a:avLst/>
          </a:prstGeom>
          <a:noFill/>
        </p:spPr>
        <p:txBody>
          <a:bodyPr wrap="square" rtlCol="0">
            <a:spAutoFit/>
          </a:bodyPr>
          <a:lstStyle/>
          <a:p>
            <a:r>
              <a:rPr lang="en-US" sz="2400" b="1" dirty="0">
                <a:latin typeface="Agency FB" panose="020B0503020202020204" pitchFamily="34" charset="0"/>
              </a:rPr>
              <a:t>Output :</a:t>
            </a:r>
          </a:p>
        </p:txBody>
      </p:sp>
      <p:sp>
        <p:nvSpPr>
          <p:cNvPr id="7" name="Rectangle 6">
            <a:extLst>
              <a:ext uri="{FF2B5EF4-FFF2-40B4-BE49-F238E27FC236}">
                <a16:creationId xmlns:a16="http://schemas.microsoft.com/office/drawing/2014/main" id="{94674D42-77BC-4E84-B745-9B3ED33328DD}"/>
              </a:ext>
            </a:extLst>
          </p:cNvPr>
          <p:cNvSpPr/>
          <p:nvPr/>
        </p:nvSpPr>
        <p:spPr>
          <a:xfrm>
            <a:off x="6936377" y="1816983"/>
            <a:ext cx="4820194" cy="43225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gency FB" panose="020B0503020202020204" pitchFamily="34" charset="0"/>
            </a:endParaRPr>
          </a:p>
        </p:txBody>
      </p:sp>
      <p:sp>
        <p:nvSpPr>
          <p:cNvPr id="8" name="TextBox 7">
            <a:extLst>
              <a:ext uri="{FF2B5EF4-FFF2-40B4-BE49-F238E27FC236}">
                <a16:creationId xmlns:a16="http://schemas.microsoft.com/office/drawing/2014/main" id="{F9F3B2D3-560F-4851-888E-76C22B5905DC}"/>
              </a:ext>
            </a:extLst>
          </p:cNvPr>
          <p:cNvSpPr txBox="1"/>
          <p:nvPr/>
        </p:nvSpPr>
        <p:spPr>
          <a:xfrm>
            <a:off x="7110551" y="2076994"/>
            <a:ext cx="1811380" cy="400110"/>
          </a:xfrm>
          <a:prstGeom prst="rect">
            <a:avLst/>
          </a:prstGeom>
          <a:noFill/>
        </p:spPr>
        <p:txBody>
          <a:bodyPr wrap="square" rtlCol="0">
            <a:spAutoFit/>
          </a:bodyPr>
          <a:lstStyle/>
          <a:p>
            <a:r>
              <a:rPr lang="en-US" sz="2000" b="0" i="0" u="none" strike="noStrike" baseline="0" dirty="0">
                <a:latin typeface="Agency FB" panose="020B0503020202020204" pitchFamily="34" charset="0"/>
                <a:cs typeface="Arial" panose="020B0604020202020204" pitchFamily="34" charset="0"/>
              </a:rPr>
              <a:t>PHP example</a:t>
            </a:r>
            <a:endParaRPr lang="en-US" sz="2000" dirty="0">
              <a:latin typeface="Agency FB" panose="020B0503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A4DD341-7E65-4EF6-BD77-015FCAE58CFD}"/>
              </a:ext>
            </a:extLst>
          </p:cNvPr>
          <p:cNvSpPr txBox="1"/>
          <p:nvPr/>
        </p:nvSpPr>
        <p:spPr>
          <a:xfrm>
            <a:off x="7114903" y="2463314"/>
            <a:ext cx="1523998" cy="400110"/>
          </a:xfrm>
          <a:prstGeom prst="rect">
            <a:avLst/>
          </a:prstGeom>
          <a:noFill/>
        </p:spPr>
        <p:txBody>
          <a:bodyPr wrap="square" rtlCol="0">
            <a:spAutoFit/>
          </a:bodyPr>
          <a:lstStyle/>
          <a:p>
            <a:r>
              <a:rPr lang="en-US" sz="2000" dirty="0">
                <a:latin typeface="Agency FB" panose="020B0503020202020204" pitchFamily="34" charset="0"/>
                <a:cs typeface="Arial" panose="020B0604020202020204" pitchFamily="34" charset="0"/>
              </a:rPr>
              <a:t>Hello World</a:t>
            </a:r>
          </a:p>
        </p:txBody>
      </p:sp>
      <p:sp>
        <p:nvSpPr>
          <p:cNvPr id="10" name="Subtitle 2">
            <a:extLst>
              <a:ext uri="{FF2B5EF4-FFF2-40B4-BE49-F238E27FC236}">
                <a16:creationId xmlns:a16="http://schemas.microsoft.com/office/drawing/2014/main" id="{4D528B27-0875-4587-8210-FDBAB852A910}"/>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55938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7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3E234B-2B8D-4055-9BE3-A86DAEED6B99}"/>
              </a:ext>
            </a:extLst>
          </p:cNvPr>
          <p:cNvSpPr txBox="1"/>
          <p:nvPr/>
        </p:nvSpPr>
        <p:spPr>
          <a:xfrm>
            <a:off x="508000" y="1207952"/>
            <a:ext cx="6151877" cy="1200329"/>
          </a:xfrm>
          <a:prstGeom prst="rect">
            <a:avLst/>
          </a:prstGeom>
          <a:noFill/>
        </p:spPr>
        <p:txBody>
          <a:bodyPr wrap="none" rtlCol="0">
            <a:spAutoFit/>
          </a:bodyPr>
          <a:lstStyle/>
          <a:p>
            <a:pPr marL="342900" indent="-342900" algn="l" fontAlgn="base">
              <a:buFont typeface="Wingdings" panose="05000000000000000000" pitchFamily="2" charset="2"/>
              <a:buChar char="§"/>
            </a:pPr>
            <a:r>
              <a:rPr lang="en-US" dirty="0">
                <a:solidFill>
                  <a:srgbClr val="273239"/>
                </a:solidFill>
                <a:latin typeface="urw-din"/>
              </a:rPr>
              <a:t>I</a:t>
            </a:r>
            <a:r>
              <a:rPr lang="en-US" b="0" i="0" dirty="0">
                <a:solidFill>
                  <a:srgbClr val="273239"/>
                </a:solidFill>
                <a:effectLst/>
                <a:latin typeface="urw-din"/>
              </a:rPr>
              <a:t>t is a simple markup language. Its implementation is easy.</a:t>
            </a:r>
          </a:p>
          <a:p>
            <a:pPr marL="342900" indent="-342900" algn="l" fontAlgn="base">
              <a:buFont typeface="Wingdings" panose="05000000000000000000" pitchFamily="2" charset="2"/>
              <a:buChar char="§"/>
            </a:pPr>
            <a:r>
              <a:rPr lang="en-US" b="0" i="0" dirty="0">
                <a:solidFill>
                  <a:srgbClr val="273239"/>
                </a:solidFill>
                <a:effectLst/>
                <a:latin typeface="urw-din"/>
              </a:rPr>
              <a:t>It is used to create a website.</a:t>
            </a:r>
          </a:p>
          <a:p>
            <a:pPr marL="342900" indent="-342900" algn="l" fontAlgn="base">
              <a:buFont typeface="Wingdings" panose="05000000000000000000" pitchFamily="2" charset="2"/>
              <a:buChar char="§"/>
            </a:pPr>
            <a:r>
              <a:rPr lang="en-US" b="0" i="0" dirty="0">
                <a:solidFill>
                  <a:srgbClr val="273239"/>
                </a:solidFill>
                <a:effectLst/>
                <a:latin typeface="urw-din"/>
              </a:rPr>
              <a:t>Helps in developing fundamentals about web programming.</a:t>
            </a:r>
          </a:p>
          <a:p>
            <a:pPr marL="342900" indent="-342900" algn="l" fontAlgn="base">
              <a:buFont typeface="Wingdings" panose="05000000000000000000" pitchFamily="2" charset="2"/>
              <a:buChar char="§"/>
            </a:pPr>
            <a:r>
              <a:rPr lang="en-US" b="0" i="0" dirty="0">
                <a:solidFill>
                  <a:srgbClr val="273239"/>
                </a:solidFill>
                <a:effectLst/>
                <a:latin typeface="urw-din"/>
              </a:rPr>
              <a:t>Boost professional career.</a:t>
            </a:r>
          </a:p>
        </p:txBody>
      </p:sp>
      <p:sp>
        <p:nvSpPr>
          <p:cNvPr id="3" name="TextBox 2">
            <a:extLst>
              <a:ext uri="{FF2B5EF4-FFF2-40B4-BE49-F238E27FC236}">
                <a16:creationId xmlns:a16="http://schemas.microsoft.com/office/drawing/2014/main" id="{84A72FF3-535A-41C9-AFEE-01006621EE32}"/>
              </a:ext>
            </a:extLst>
          </p:cNvPr>
          <p:cNvSpPr txBox="1"/>
          <p:nvPr/>
        </p:nvSpPr>
        <p:spPr>
          <a:xfrm>
            <a:off x="508000" y="457200"/>
            <a:ext cx="4222631" cy="584775"/>
          </a:xfrm>
          <a:prstGeom prst="rect">
            <a:avLst/>
          </a:prstGeom>
          <a:noFill/>
        </p:spPr>
        <p:txBody>
          <a:bodyPr wrap="none" rtlCol="0">
            <a:spAutoFit/>
          </a:bodyPr>
          <a:lstStyle/>
          <a:p>
            <a:r>
              <a:rPr lang="en-US" sz="3200" b="1" spc="300" dirty="0">
                <a:solidFill>
                  <a:srgbClr val="2B0165"/>
                </a:solidFill>
                <a:latin typeface="Arial" panose="020B0604020202020204" pitchFamily="34" charset="0"/>
                <a:cs typeface="Arial" panose="020B0604020202020204" pitchFamily="34" charset="0"/>
              </a:rPr>
              <a:t>Why learn HTML?</a:t>
            </a:r>
          </a:p>
        </p:txBody>
      </p:sp>
      <p:sp>
        <p:nvSpPr>
          <p:cNvPr id="5" name="TextBox 4">
            <a:extLst>
              <a:ext uri="{FF2B5EF4-FFF2-40B4-BE49-F238E27FC236}">
                <a16:creationId xmlns:a16="http://schemas.microsoft.com/office/drawing/2014/main" id="{0F9802C7-E858-48AE-9875-5A77BDEFAE43}"/>
              </a:ext>
            </a:extLst>
          </p:cNvPr>
          <p:cNvSpPr txBox="1"/>
          <p:nvPr/>
        </p:nvSpPr>
        <p:spPr>
          <a:xfrm>
            <a:off x="507999" y="3429000"/>
            <a:ext cx="6579943" cy="923330"/>
          </a:xfrm>
          <a:prstGeom prst="rect">
            <a:avLst/>
          </a:prstGeom>
          <a:noFill/>
        </p:spPr>
        <p:txBody>
          <a:bodyPr wrap="none" rtlCol="0">
            <a:spAutoFit/>
          </a:bodyPr>
          <a:lstStyle/>
          <a:p>
            <a:pPr marL="285750" indent="-285750" algn="l" fontAlgn="base">
              <a:buFont typeface="Wingdings" panose="05000000000000000000" pitchFamily="2" charset="2"/>
              <a:buChar char="§"/>
            </a:pPr>
            <a:r>
              <a:rPr lang="en-US" b="0" i="0" dirty="0">
                <a:solidFill>
                  <a:srgbClr val="273239"/>
                </a:solidFill>
                <a:effectLst/>
                <a:latin typeface="urw-din"/>
              </a:rPr>
              <a:t>HTML is used to build websites.</a:t>
            </a:r>
          </a:p>
          <a:p>
            <a:pPr marL="285750" indent="-285750" algn="l" fontAlgn="base">
              <a:buFont typeface="Wingdings" panose="05000000000000000000" pitchFamily="2" charset="2"/>
              <a:buChar char="§"/>
            </a:pPr>
            <a:r>
              <a:rPr lang="en-US" b="0" i="0" dirty="0">
                <a:solidFill>
                  <a:srgbClr val="273239"/>
                </a:solidFill>
                <a:effectLst/>
                <a:latin typeface="urw-din"/>
              </a:rPr>
              <a:t>It is supported by all browsers.</a:t>
            </a:r>
          </a:p>
          <a:p>
            <a:pPr marL="285750" indent="-285750" algn="l" fontAlgn="base">
              <a:buFont typeface="Wingdings" panose="05000000000000000000" pitchFamily="2" charset="2"/>
              <a:buChar char="§"/>
            </a:pPr>
            <a:r>
              <a:rPr lang="en-US" b="0" i="0" dirty="0">
                <a:solidFill>
                  <a:srgbClr val="273239"/>
                </a:solidFill>
                <a:effectLst/>
                <a:latin typeface="urw-din"/>
              </a:rPr>
              <a:t>It can be integrated with other languages like CSS, JavaScript, etc.</a:t>
            </a:r>
          </a:p>
        </p:txBody>
      </p:sp>
      <p:sp>
        <p:nvSpPr>
          <p:cNvPr id="6" name="TextBox 5">
            <a:extLst>
              <a:ext uri="{FF2B5EF4-FFF2-40B4-BE49-F238E27FC236}">
                <a16:creationId xmlns:a16="http://schemas.microsoft.com/office/drawing/2014/main" id="{387AC304-74F6-4739-8555-7A2A9462929A}"/>
              </a:ext>
            </a:extLst>
          </p:cNvPr>
          <p:cNvSpPr txBox="1"/>
          <p:nvPr/>
        </p:nvSpPr>
        <p:spPr>
          <a:xfrm>
            <a:off x="507999" y="2720356"/>
            <a:ext cx="2400978" cy="584775"/>
          </a:xfrm>
          <a:prstGeom prst="rect">
            <a:avLst/>
          </a:prstGeom>
          <a:noFill/>
        </p:spPr>
        <p:txBody>
          <a:bodyPr wrap="none" rtlCol="0">
            <a:spAutoFit/>
          </a:bodyPr>
          <a:lstStyle/>
          <a:p>
            <a:r>
              <a:rPr lang="en-US" sz="3200" b="1" i="0" dirty="0">
                <a:solidFill>
                  <a:srgbClr val="273239"/>
                </a:solidFill>
                <a:effectLst/>
                <a:latin typeface="urw-din"/>
              </a:rPr>
              <a:t>Advantages.!</a:t>
            </a:r>
            <a:endParaRPr lang="en-US" sz="3200" b="1" spc="300" dirty="0">
              <a:solidFill>
                <a:srgbClr val="2B0165"/>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A7E7AD4-F7A7-4E4D-989E-898D38B4CAB9}"/>
              </a:ext>
            </a:extLst>
          </p:cNvPr>
          <p:cNvSpPr txBox="1"/>
          <p:nvPr/>
        </p:nvSpPr>
        <p:spPr>
          <a:xfrm>
            <a:off x="507999" y="5399768"/>
            <a:ext cx="9525428" cy="923330"/>
          </a:xfrm>
          <a:prstGeom prst="rect">
            <a:avLst/>
          </a:prstGeom>
          <a:noFill/>
        </p:spPr>
        <p:txBody>
          <a:bodyPr wrap="none" rtlCol="0">
            <a:spAutoFit/>
          </a:bodyPr>
          <a:lstStyle/>
          <a:p>
            <a:pPr marL="285750" indent="-285750" algn="l" fontAlgn="base">
              <a:buFont typeface="Wingdings" panose="05000000000000000000" pitchFamily="2" charset="2"/>
              <a:buChar char="§"/>
            </a:pPr>
            <a:r>
              <a:rPr lang="en-US" b="0" i="0" dirty="0">
                <a:solidFill>
                  <a:srgbClr val="273239"/>
                </a:solidFill>
                <a:effectLst/>
                <a:latin typeface="urw-din"/>
              </a:rPr>
              <a:t>HTML can only create static webpages. For dynamic webpages, other languages have to be used.</a:t>
            </a:r>
          </a:p>
          <a:p>
            <a:pPr marL="285750" indent="-285750" algn="l" fontAlgn="base">
              <a:buFont typeface="Wingdings" panose="05000000000000000000" pitchFamily="2" charset="2"/>
              <a:buChar char="§"/>
            </a:pPr>
            <a:r>
              <a:rPr lang="en-US" b="0" i="0" dirty="0">
                <a:solidFill>
                  <a:srgbClr val="273239"/>
                </a:solidFill>
                <a:effectLst/>
                <a:latin typeface="urw-din"/>
              </a:rPr>
              <a:t>A large amount of code has to be written to create a simple web page.</a:t>
            </a:r>
          </a:p>
          <a:p>
            <a:pPr marL="285750" indent="-285750" algn="l" fontAlgn="base">
              <a:buFont typeface="Wingdings" panose="05000000000000000000" pitchFamily="2" charset="2"/>
              <a:buChar char="§"/>
            </a:pPr>
            <a:r>
              <a:rPr lang="en-US" b="0" i="0" dirty="0">
                <a:solidFill>
                  <a:srgbClr val="273239"/>
                </a:solidFill>
                <a:effectLst/>
                <a:latin typeface="urw-din"/>
              </a:rPr>
              <a:t>The security feature is not good.</a:t>
            </a:r>
          </a:p>
        </p:txBody>
      </p:sp>
      <p:sp>
        <p:nvSpPr>
          <p:cNvPr id="9" name="TextBox 8">
            <a:extLst>
              <a:ext uri="{FF2B5EF4-FFF2-40B4-BE49-F238E27FC236}">
                <a16:creationId xmlns:a16="http://schemas.microsoft.com/office/drawing/2014/main" id="{12E47E83-32D9-461B-8CDA-F964127454BE}"/>
              </a:ext>
            </a:extLst>
          </p:cNvPr>
          <p:cNvSpPr txBox="1"/>
          <p:nvPr/>
        </p:nvSpPr>
        <p:spPr>
          <a:xfrm>
            <a:off x="507999" y="4691124"/>
            <a:ext cx="2877070" cy="584775"/>
          </a:xfrm>
          <a:prstGeom prst="rect">
            <a:avLst/>
          </a:prstGeom>
          <a:noFill/>
        </p:spPr>
        <p:txBody>
          <a:bodyPr wrap="none" rtlCol="0">
            <a:spAutoFit/>
          </a:bodyPr>
          <a:lstStyle/>
          <a:p>
            <a:r>
              <a:rPr lang="en-US" sz="3200" b="1" i="0" dirty="0">
                <a:solidFill>
                  <a:srgbClr val="273239"/>
                </a:solidFill>
                <a:effectLst/>
                <a:latin typeface="urw-din"/>
              </a:rPr>
              <a:t>Disadvantages.!</a:t>
            </a:r>
            <a:endParaRPr lang="en-US" sz="3200" b="1" spc="300" dirty="0">
              <a:solidFill>
                <a:srgbClr val="2B0165"/>
              </a:solidFill>
              <a:latin typeface="Arial" panose="020B0604020202020204" pitchFamily="34" charset="0"/>
              <a:cs typeface="Arial" panose="020B0604020202020204" pitchFamily="34" charset="0"/>
            </a:endParaRPr>
          </a:p>
        </p:txBody>
      </p:sp>
      <p:pic>
        <p:nvPicPr>
          <p:cNvPr id="10" name="Picture 9" descr="A picture containing text, clipart&#10;&#10;Description automatically generated">
            <a:extLst>
              <a:ext uri="{FF2B5EF4-FFF2-40B4-BE49-F238E27FC236}">
                <a16:creationId xmlns:a16="http://schemas.microsoft.com/office/drawing/2014/main" id="{397CA06E-694C-476B-B712-DA9D47DFE40A}"/>
              </a:ext>
            </a:extLst>
          </p:cNvPr>
          <p:cNvPicPr>
            <a:picLocks noChangeAspect="1"/>
          </p:cNvPicPr>
          <p:nvPr/>
        </p:nvPicPr>
        <p:blipFill>
          <a:blip r:embed="rId2"/>
          <a:stretch>
            <a:fillRect/>
          </a:stretch>
        </p:blipFill>
        <p:spPr>
          <a:xfrm>
            <a:off x="7087942" y="980480"/>
            <a:ext cx="4762500" cy="3371850"/>
          </a:xfrm>
          <a:prstGeom prst="rect">
            <a:avLst/>
          </a:prstGeom>
        </p:spPr>
      </p:pic>
    </p:spTree>
    <p:extLst>
      <p:ext uri="{BB962C8B-B14F-4D97-AF65-F5344CB8AC3E}">
        <p14:creationId xmlns:p14="http://schemas.microsoft.com/office/powerpoint/2010/main" val="3109081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3760B4-485D-455A-BEC4-3A7C800FF112}"/>
              </a:ext>
            </a:extLst>
          </p:cNvPr>
          <p:cNvSpPr txBox="1"/>
          <p:nvPr/>
        </p:nvSpPr>
        <p:spPr>
          <a:xfrm>
            <a:off x="613953" y="365760"/>
            <a:ext cx="10802984" cy="707886"/>
          </a:xfrm>
          <a:prstGeom prst="rect">
            <a:avLst/>
          </a:prstGeom>
          <a:noFill/>
        </p:spPr>
        <p:txBody>
          <a:bodyPr wrap="square" rtlCol="0">
            <a:spAutoFit/>
          </a:bodyPr>
          <a:lstStyle/>
          <a:p>
            <a:pPr marL="742950" indent="-742950">
              <a:buFont typeface="+mj-lt"/>
              <a:buAutoNum type="arabicPeriod" startAt="2"/>
            </a:pPr>
            <a:r>
              <a:rPr lang="en-US" sz="4000" b="0" i="0" u="none" strike="noStrike" baseline="0" dirty="0">
                <a:latin typeface="Agency FB" panose="020B0503020202020204" pitchFamily="34" charset="0"/>
              </a:rPr>
              <a:t>On the top of the file //Like internal CSS  sheets </a:t>
            </a:r>
            <a:r>
              <a:rPr lang="en-US" sz="4000" b="0" i="0" u="none" strike="noStrike" baseline="0" dirty="0" err="1">
                <a:latin typeface="Agency FB" panose="020B0503020202020204" pitchFamily="34" charset="0"/>
              </a:rPr>
              <a:t>JavaScripts</a:t>
            </a:r>
            <a:endParaRPr lang="en-US" sz="4000" b="1" dirty="0">
              <a:latin typeface="Agency FB" panose="020B0503020202020204" pitchFamily="34" charset="0"/>
            </a:endParaRPr>
          </a:p>
        </p:txBody>
      </p:sp>
      <p:grpSp>
        <p:nvGrpSpPr>
          <p:cNvPr id="10" name="Group 9">
            <a:extLst>
              <a:ext uri="{FF2B5EF4-FFF2-40B4-BE49-F238E27FC236}">
                <a16:creationId xmlns:a16="http://schemas.microsoft.com/office/drawing/2014/main" id="{E17CFBEF-2713-4AFA-ABA2-80FEACCA588F}"/>
              </a:ext>
            </a:extLst>
          </p:cNvPr>
          <p:cNvGrpSpPr/>
          <p:nvPr/>
        </p:nvGrpSpPr>
        <p:grpSpPr>
          <a:xfrm>
            <a:off x="1776548" y="4292883"/>
            <a:ext cx="3396343" cy="1846660"/>
            <a:chOff x="1724297" y="3672116"/>
            <a:chExt cx="3396343" cy="1846660"/>
          </a:xfrm>
        </p:grpSpPr>
        <p:sp>
          <p:nvSpPr>
            <p:cNvPr id="3" name="TextBox 2">
              <a:extLst>
                <a:ext uri="{FF2B5EF4-FFF2-40B4-BE49-F238E27FC236}">
                  <a16:creationId xmlns:a16="http://schemas.microsoft.com/office/drawing/2014/main" id="{EDD86467-97F0-4642-BE0F-10BB9AEB1E95}"/>
                </a:ext>
              </a:extLst>
            </p:cNvPr>
            <p:cNvSpPr txBox="1"/>
            <p:nvPr/>
          </p:nvSpPr>
          <p:spPr>
            <a:xfrm>
              <a:off x="1763486" y="3672116"/>
              <a:ext cx="3357154" cy="1200329"/>
            </a:xfrm>
            <a:prstGeom prst="rect">
              <a:avLst/>
            </a:prstGeom>
            <a:noFill/>
          </p:spPr>
          <p:txBody>
            <a:bodyPr wrap="square" rtlCol="0">
              <a:spAutoFit/>
            </a:bodyPr>
            <a:lstStyle/>
            <a:p>
              <a:r>
                <a:rPr lang="en-US" sz="1800" b="0" i="0" u="none" strike="noStrike" baseline="0" dirty="0">
                  <a:latin typeface="Agency FB" panose="020B0503020202020204" pitchFamily="34" charset="0"/>
                </a:rPr>
                <a:t>&lt;html&gt;</a:t>
              </a:r>
            </a:p>
            <a:p>
              <a:r>
                <a:rPr lang="en-US" sz="1800" b="0" i="0" u="none" strike="noStrike" baseline="0" dirty="0">
                  <a:latin typeface="Agency FB" panose="020B0503020202020204" pitchFamily="34" charset="0"/>
                </a:rPr>
                <a:t>&lt;head&gt;&lt;/head&gt;</a:t>
              </a:r>
            </a:p>
            <a:p>
              <a:r>
                <a:rPr lang="en-US" sz="1800" b="0" i="0" u="none" strike="noStrike" baseline="0" dirty="0">
                  <a:latin typeface="Agency FB" panose="020B0503020202020204" pitchFamily="34" charset="0"/>
                </a:rPr>
                <a:t>&lt;body&gt;</a:t>
              </a:r>
            </a:p>
            <a:p>
              <a:r>
                <a:rPr lang="en-US" sz="1800" b="0" i="0" u="none" strike="noStrike" baseline="0" dirty="0">
                  <a:latin typeface="Agency FB" panose="020B0503020202020204" pitchFamily="34" charset="0"/>
                </a:rPr>
                <a:t>	&lt;h1&gt;PHP example&lt;/h1&gt;</a:t>
              </a:r>
              <a:endParaRPr lang="en-US" dirty="0">
                <a:latin typeface="Agency FB" panose="020B0503020202020204" pitchFamily="34" charset="0"/>
              </a:endParaRPr>
            </a:p>
          </p:txBody>
        </p:sp>
        <p:sp>
          <p:nvSpPr>
            <p:cNvPr id="4" name="TextBox 3">
              <a:extLst>
                <a:ext uri="{FF2B5EF4-FFF2-40B4-BE49-F238E27FC236}">
                  <a16:creationId xmlns:a16="http://schemas.microsoft.com/office/drawing/2014/main" id="{EE558FB5-8565-4EAA-99D7-F04F3392CDEE}"/>
                </a:ext>
              </a:extLst>
            </p:cNvPr>
            <p:cNvSpPr txBox="1"/>
            <p:nvPr/>
          </p:nvSpPr>
          <p:spPr>
            <a:xfrm>
              <a:off x="1724297" y="4872445"/>
              <a:ext cx="3357154" cy="646331"/>
            </a:xfrm>
            <a:prstGeom prst="rect">
              <a:avLst/>
            </a:prstGeom>
            <a:noFill/>
          </p:spPr>
          <p:txBody>
            <a:bodyPr wrap="square" rtlCol="0">
              <a:spAutoFit/>
            </a:bodyPr>
            <a:lstStyle/>
            <a:p>
              <a:r>
                <a:rPr lang="en-US" sz="1800" b="0" i="0" u="none" strike="noStrike" baseline="0" dirty="0">
                  <a:latin typeface="Agency FB" panose="020B0503020202020204" pitchFamily="34" charset="0"/>
                </a:rPr>
                <a:t>&lt;/body&gt;</a:t>
              </a:r>
            </a:p>
            <a:p>
              <a:r>
                <a:rPr lang="en-US" sz="1800" b="0" i="0" u="none" strike="noStrike" baseline="0" dirty="0">
                  <a:latin typeface="Agency FB" panose="020B0503020202020204" pitchFamily="34" charset="0"/>
                </a:rPr>
                <a:t>&lt;/html&gt;</a:t>
              </a:r>
              <a:endParaRPr lang="en-US" dirty="0">
                <a:latin typeface="Agency FB" panose="020B0503020202020204" pitchFamily="34" charset="0"/>
              </a:endParaRPr>
            </a:p>
          </p:txBody>
        </p:sp>
      </p:grpSp>
      <p:sp>
        <p:nvSpPr>
          <p:cNvPr id="5" name="Rectangle: Rounded Corners 4">
            <a:extLst>
              <a:ext uri="{FF2B5EF4-FFF2-40B4-BE49-F238E27FC236}">
                <a16:creationId xmlns:a16="http://schemas.microsoft.com/office/drawing/2014/main" id="{85317FE5-9802-41F9-85D0-1E4B703AA488}"/>
              </a:ext>
            </a:extLst>
          </p:cNvPr>
          <p:cNvSpPr/>
          <p:nvPr/>
        </p:nvSpPr>
        <p:spPr>
          <a:xfrm>
            <a:off x="1776548" y="1972771"/>
            <a:ext cx="3944983" cy="2065384"/>
          </a:xfrm>
          <a:prstGeom prst="roundRect">
            <a:avLst/>
          </a:prstGeom>
          <a:solidFill>
            <a:srgbClr val="777BB3"/>
          </a:solidFill>
          <a:ln>
            <a:solidFill>
              <a:schemeClr val="bg1"/>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0" i="0" u="none" strike="noStrike" baseline="0" dirty="0">
                <a:latin typeface="Agency FB" panose="020B0503020202020204" pitchFamily="34" charset="0"/>
              </a:rPr>
              <a:t>&lt;?php</a:t>
            </a:r>
          </a:p>
          <a:p>
            <a:endParaRPr lang="en-US" sz="1800" b="0" i="0" u="none" strike="noStrike" baseline="0" dirty="0">
              <a:latin typeface="Agency FB" panose="020B0503020202020204" pitchFamily="34" charset="0"/>
            </a:endParaRPr>
          </a:p>
          <a:p>
            <a:r>
              <a:rPr lang="en-US" sz="1800" b="0" i="0" u="none" strike="noStrike" baseline="0" dirty="0">
                <a:latin typeface="Agency FB" panose="020B0503020202020204" pitchFamily="34" charset="0"/>
              </a:rPr>
              <a:t>echo “&lt;h1&gt;Hello world&lt;/h1&gt;”;</a:t>
            </a:r>
          </a:p>
          <a:p>
            <a:endParaRPr lang="en-US" sz="1800" b="0" i="0" u="none" strike="noStrike" baseline="0" dirty="0">
              <a:latin typeface="Agency FB" panose="020B0503020202020204" pitchFamily="34" charset="0"/>
            </a:endParaRPr>
          </a:p>
          <a:p>
            <a:r>
              <a:rPr lang="en-US" sz="1800" b="0" i="0" u="none" strike="noStrike" baseline="0" dirty="0">
                <a:latin typeface="Agency FB" panose="020B0503020202020204" pitchFamily="34" charset="0"/>
              </a:rPr>
              <a:t>?&gt;</a:t>
            </a:r>
            <a:endParaRPr lang="en-US" dirty="0">
              <a:latin typeface="Agency FB" panose="020B0503020202020204" pitchFamily="34" charset="0"/>
            </a:endParaRPr>
          </a:p>
        </p:txBody>
      </p:sp>
      <p:sp>
        <p:nvSpPr>
          <p:cNvPr id="6" name="TextBox 5">
            <a:extLst>
              <a:ext uri="{FF2B5EF4-FFF2-40B4-BE49-F238E27FC236}">
                <a16:creationId xmlns:a16="http://schemas.microsoft.com/office/drawing/2014/main" id="{138E0A0D-13DC-4E56-B505-AA7E37F9064F}"/>
              </a:ext>
            </a:extLst>
          </p:cNvPr>
          <p:cNvSpPr txBox="1"/>
          <p:nvPr/>
        </p:nvSpPr>
        <p:spPr>
          <a:xfrm>
            <a:off x="6069874" y="1355318"/>
            <a:ext cx="1040677" cy="461665"/>
          </a:xfrm>
          <a:prstGeom prst="rect">
            <a:avLst/>
          </a:prstGeom>
          <a:noFill/>
        </p:spPr>
        <p:txBody>
          <a:bodyPr wrap="square" rtlCol="0">
            <a:spAutoFit/>
          </a:bodyPr>
          <a:lstStyle/>
          <a:p>
            <a:r>
              <a:rPr lang="en-US" sz="2400" b="1" dirty="0">
                <a:latin typeface="Agency FB" panose="020B0503020202020204" pitchFamily="34" charset="0"/>
              </a:rPr>
              <a:t>Output :</a:t>
            </a:r>
          </a:p>
        </p:txBody>
      </p:sp>
      <p:sp>
        <p:nvSpPr>
          <p:cNvPr id="7" name="Rectangle 6">
            <a:extLst>
              <a:ext uri="{FF2B5EF4-FFF2-40B4-BE49-F238E27FC236}">
                <a16:creationId xmlns:a16="http://schemas.microsoft.com/office/drawing/2014/main" id="{94674D42-77BC-4E84-B745-9B3ED33328DD}"/>
              </a:ext>
            </a:extLst>
          </p:cNvPr>
          <p:cNvSpPr/>
          <p:nvPr/>
        </p:nvSpPr>
        <p:spPr>
          <a:xfrm>
            <a:off x="6936377" y="1816983"/>
            <a:ext cx="4820194" cy="43225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gency FB" panose="020B0503020202020204" pitchFamily="34" charset="0"/>
            </a:endParaRPr>
          </a:p>
        </p:txBody>
      </p:sp>
      <p:sp>
        <p:nvSpPr>
          <p:cNvPr id="8" name="TextBox 7">
            <a:extLst>
              <a:ext uri="{FF2B5EF4-FFF2-40B4-BE49-F238E27FC236}">
                <a16:creationId xmlns:a16="http://schemas.microsoft.com/office/drawing/2014/main" id="{F9F3B2D3-560F-4851-888E-76C22B5905DC}"/>
              </a:ext>
            </a:extLst>
          </p:cNvPr>
          <p:cNvSpPr txBox="1"/>
          <p:nvPr/>
        </p:nvSpPr>
        <p:spPr>
          <a:xfrm>
            <a:off x="7110551" y="2368415"/>
            <a:ext cx="1811380" cy="400110"/>
          </a:xfrm>
          <a:prstGeom prst="rect">
            <a:avLst/>
          </a:prstGeom>
          <a:noFill/>
        </p:spPr>
        <p:txBody>
          <a:bodyPr wrap="square" rtlCol="0">
            <a:spAutoFit/>
          </a:bodyPr>
          <a:lstStyle/>
          <a:p>
            <a:r>
              <a:rPr lang="en-US" sz="2000" b="0" i="0" u="none" strike="noStrike" baseline="0" dirty="0">
                <a:latin typeface="Agency FB" panose="020B0503020202020204" pitchFamily="34" charset="0"/>
                <a:cs typeface="Arial" panose="020B0604020202020204" pitchFamily="34" charset="0"/>
              </a:rPr>
              <a:t>PHP example</a:t>
            </a:r>
            <a:endParaRPr lang="en-US" sz="2000" dirty="0">
              <a:latin typeface="Agency FB" panose="020B0503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A4DD341-7E65-4EF6-BD77-015FCAE58CFD}"/>
              </a:ext>
            </a:extLst>
          </p:cNvPr>
          <p:cNvSpPr txBox="1"/>
          <p:nvPr/>
        </p:nvSpPr>
        <p:spPr>
          <a:xfrm>
            <a:off x="7110551" y="1972771"/>
            <a:ext cx="1523998" cy="400110"/>
          </a:xfrm>
          <a:prstGeom prst="rect">
            <a:avLst/>
          </a:prstGeom>
          <a:noFill/>
        </p:spPr>
        <p:txBody>
          <a:bodyPr wrap="square" rtlCol="0">
            <a:spAutoFit/>
          </a:bodyPr>
          <a:lstStyle/>
          <a:p>
            <a:r>
              <a:rPr lang="en-US" sz="2000" dirty="0">
                <a:latin typeface="Agency FB" panose="020B0503020202020204" pitchFamily="34" charset="0"/>
                <a:cs typeface="Arial" panose="020B0604020202020204" pitchFamily="34" charset="0"/>
              </a:rPr>
              <a:t>Hello World</a:t>
            </a:r>
          </a:p>
        </p:txBody>
      </p:sp>
      <p:sp>
        <p:nvSpPr>
          <p:cNvPr id="11" name="Subtitle 2">
            <a:extLst>
              <a:ext uri="{FF2B5EF4-FFF2-40B4-BE49-F238E27FC236}">
                <a16:creationId xmlns:a16="http://schemas.microsoft.com/office/drawing/2014/main" id="{0465A57F-5813-49BF-938A-B8D66D472E31}"/>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359929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7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674D42-77BC-4E84-B745-9B3ED33328DD}"/>
              </a:ext>
            </a:extLst>
          </p:cNvPr>
          <p:cNvSpPr/>
          <p:nvPr/>
        </p:nvSpPr>
        <p:spPr>
          <a:xfrm>
            <a:off x="6936377" y="1816983"/>
            <a:ext cx="4362994" cy="1339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gency FB" panose="020B0503020202020204" pitchFamily="34" charset="0"/>
            </a:endParaRPr>
          </a:p>
        </p:txBody>
      </p:sp>
      <p:sp>
        <p:nvSpPr>
          <p:cNvPr id="2" name="TextBox 1">
            <a:extLst>
              <a:ext uri="{FF2B5EF4-FFF2-40B4-BE49-F238E27FC236}">
                <a16:creationId xmlns:a16="http://schemas.microsoft.com/office/drawing/2014/main" id="{E43760B4-485D-455A-BEC4-3A7C800FF112}"/>
              </a:ext>
            </a:extLst>
          </p:cNvPr>
          <p:cNvSpPr txBox="1"/>
          <p:nvPr/>
        </p:nvSpPr>
        <p:spPr>
          <a:xfrm>
            <a:off x="613952" y="365760"/>
            <a:ext cx="11403877" cy="707886"/>
          </a:xfrm>
          <a:prstGeom prst="rect">
            <a:avLst/>
          </a:prstGeom>
          <a:noFill/>
        </p:spPr>
        <p:txBody>
          <a:bodyPr wrap="square" rtlCol="0">
            <a:spAutoFit/>
          </a:bodyPr>
          <a:lstStyle/>
          <a:p>
            <a:pPr marL="742950" indent="-742950">
              <a:buFont typeface="+mj-lt"/>
              <a:buAutoNum type="arabicPeriod" startAt="3"/>
            </a:pPr>
            <a:r>
              <a:rPr lang="en-US" sz="4000" b="0" i="0" u="none" strike="noStrike" baseline="0" dirty="0">
                <a:latin typeface="Agency FB" panose="020B0503020202020204" pitchFamily="34" charset="0"/>
              </a:rPr>
              <a:t>As an external file//Like external CSS  sheets </a:t>
            </a:r>
            <a:r>
              <a:rPr lang="en-US" sz="4000" b="0" i="0" u="none" strike="noStrike" baseline="0" dirty="0" err="1">
                <a:latin typeface="Agency FB" panose="020B0503020202020204" pitchFamily="34" charset="0"/>
              </a:rPr>
              <a:t>JavaScripts</a:t>
            </a:r>
            <a:endParaRPr lang="en-US" sz="4000" b="1" dirty="0">
              <a:latin typeface="Agency FB" panose="020B0503020202020204" pitchFamily="34" charset="0"/>
            </a:endParaRPr>
          </a:p>
        </p:txBody>
      </p:sp>
      <p:grpSp>
        <p:nvGrpSpPr>
          <p:cNvPr id="11" name="Group 10">
            <a:extLst>
              <a:ext uri="{FF2B5EF4-FFF2-40B4-BE49-F238E27FC236}">
                <a16:creationId xmlns:a16="http://schemas.microsoft.com/office/drawing/2014/main" id="{E91195E5-3369-4576-A75E-60F87BD18721}"/>
              </a:ext>
            </a:extLst>
          </p:cNvPr>
          <p:cNvGrpSpPr/>
          <p:nvPr/>
        </p:nvGrpSpPr>
        <p:grpSpPr>
          <a:xfrm>
            <a:off x="1580605" y="2368414"/>
            <a:ext cx="3396343" cy="2435278"/>
            <a:chOff x="1724297" y="3672116"/>
            <a:chExt cx="3396343" cy="1633998"/>
          </a:xfrm>
        </p:grpSpPr>
        <p:sp>
          <p:nvSpPr>
            <p:cNvPr id="3" name="TextBox 2">
              <a:extLst>
                <a:ext uri="{FF2B5EF4-FFF2-40B4-BE49-F238E27FC236}">
                  <a16:creationId xmlns:a16="http://schemas.microsoft.com/office/drawing/2014/main" id="{EDD86467-97F0-4642-BE0F-10BB9AEB1E95}"/>
                </a:ext>
              </a:extLst>
            </p:cNvPr>
            <p:cNvSpPr txBox="1"/>
            <p:nvPr/>
          </p:nvSpPr>
          <p:spPr>
            <a:xfrm>
              <a:off x="1763486" y="3672116"/>
              <a:ext cx="3357154" cy="991243"/>
            </a:xfrm>
            <a:prstGeom prst="rect">
              <a:avLst/>
            </a:prstGeom>
            <a:noFill/>
          </p:spPr>
          <p:txBody>
            <a:bodyPr wrap="square" rtlCol="0">
              <a:spAutoFit/>
            </a:bodyPr>
            <a:lstStyle/>
            <a:p>
              <a:r>
                <a:rPr lang="en-US" sz="1800" b="0" i="0" u="none" strike="noStrike" baseline="0" dirty="0">
                  <a:latin typeface="Agency FB" panose="020B0503020202020204" pitchFamily="34" charset="0"/>
                </a:rPr>
                <a:t>&lt;html&gt;</a:t>
              </a:r>
            </a:p>
            <a:p>
              <a:r>
                <a:rPr lang="en-US" sz="1800" b="0" i="0" u="none" strike="noStrike" baseline="0" dirty="0">
                  <a:latin typeface="Agency FB" panose="020B0503020202020204" pitchFamily="34" charset="0"/>
                </a:rPr>
                <a:t>&lt;head&gt;&lt;/head&gt;</a:t>
              </a:r>
            </a:p>
            <a:p>
              <a:r>
                <a:rPr lang="en-US" sz="1800" b="0" i="0" u="none" strike="noStrike" baseline="0" dirty="0">
                  <a:latin typeface="Agency FB" panose="020B0503020202020204" pitchFamily="34" charset="0"/>
                </a:rPr>
                <a:t>&lt;body&gt;</a:t>
              </a:r>
            </a:p>
            <a:p>
              <a:endParaRPr lang="en-US" sz="1800" b="0" i="0" u="none" strike="noStrike" baseline="0" dirty="0">
                <a:latin typeface="Agency FB" panose="020B0503020202020204" pitchFamily="34" charset="0"/>
              </a:endParaRPr>
            </a:p>
            <a:p>
              <a:r>
                <a:rPr lang="en-US" sz="1800" b="0" i="0" u="none" strike="noStrike" baseline="0" dirty="0">
                  <a:latin typeface="Agency FB" panose="020B0503020202020204" pitchFamily="34" charset="0"/>
                </a:rPr>
                <a:t>	&lt;h1&gt;PHP example&lt;/h1&gt;</a:t>
              </a:r>
              <a:endParaRPr lang="en-US" dirty="0">
                <a:latin typeface="Agency FB" panose="020B0503020202020204" pitchFamily="34" charset="0"/>
              </a:endParaRPr>
            </a:p>
          </p:txBody>
        </p:sp>
        <p:sp>
          <p:nvSpPr>
            <p:cNvPr id="4" name="TextBox 3">
              <a:extLst>
                <a:ext uri="{FF2B5EF4-FFF2-40B4-BE49-F238E27FC236}">
                  <a16:creationId xmlns:a16="http://schemas.microsoft.com/office/drawing/2014/main" id="{EE558FB5-8565-4EAA-99D7-F04F3392CDEE}"/>
                </a:ext>
              </a:extLst>
            </p:cNvPr>
            <p:cNvSpPr txBox="1"/>
            <p:nvPr/>
          </p:nvSpPr>
          <p:spPr>
            <a:xfrm>
              <a:off x="1724297" y="4872445"/>
              <a:ext cx="3357154" cy="433669"/>
            </a:xfrm>
            <a:prstGeom prst="rect">
              <a:avLst/>
            </a:prstGeom>
            <a:noFill/>
          </p:spPr>
          <p:txBody>
            <a:bodyPr wrap="square" rtlCol="0">
              <a:spAutoFit/>
            </a:bodyPr>
            <a:lstStyle/>
            <a:p>
              <a:r>
                <a:rPr lang="en-US" sz="1800" b="0" i="0" u="none" strike="noStrike" baseline="0" dirty="0">
                  <a:latin typeface="Agency FB" panose="020B0503020202020204" pitchFamily="34" charset="0"/>
                </a:rPr>
                <a:t>&lt;/body&gt;</a:t>
              </a:r>
            </a:p>
            <a:p>
              <a:r>
                <a:rPr lang="en-US" sz="1800" b="0" i="0" u="none" strike="noStrike" baseline="0" dirty="0">
                  <a:latin typeface="Agency FB" panose="020B0503020202020204" pitchFamily="34" charset="0"/>
                </a:rPr>
                <a:t>&lt;/html&gt;</a:t>
              </a:r>
              <a:endParaRPr lang="en-US" dirty="0">
                <a:latin typeface="Agency FB" panose="020B0503020202020204" pitchFamily="34" charset="0"/>
              </a:endParaRPr>
            </a:p>
          </p:txBody>
        </p:sp>
      </p:grpSp>
      <p:sp>
        <p:nvSpPr>
          <p:cNvPr id="5" name="Rectangle: Rounded Corners 4">
            <a:extLst>
              <a:ext uri="{FF2B5EF4-FFF2-40B4-BE49-F238E27FC236}">
                <a16:creationId xmlns:a16="http://schemas.microsoft.com/office/drawing/2014/main" id="{85317FE5-9802-41F9-85D0-1E4B703AA488}"/>
              </a:ext>
            </a:extLst>
          </p:cNvPr>
          <p:cNvSpPr/>
          <p:nvPr/>
        </p:nvSpPr>
        <p:spPr>
          <a:xfrm>
            <a:off x="6949439" y="4022633"/>
            <a:ext cx="3944983" cy="2065384"/>
          </a:xfrm>
          <a:prstGeom prst="roundRect">
            <a:avLst/>
          </a:prstGeom>
          <a:solidFill>
            <a:srgbClr val="777BB3"/>
          </a:solidFill>
          <a:ln>
            <a:solidFill>
              <a:schemeClr val="bg1"/>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gency FB" panose="020B0503020202020204" pitchFamily="34" charset="0"/>
            </a:endParaRPr>
          </a:p>
          <a:p>
            <a:r>
              <a:rPr lang="en-US" sz="1800" b="0" i="0" u="none" strike="noStrike" baseline="0" dirty="0">
                <a:latin typeface="Agency FB" panose="020B0503020202020204" pitchFamily="34" charset="0"/>
              </a:rPr>
              <a:t>&lt;?php</a:t>
            </a:r>
          </a:p>
          <a:p>
            <a:endParaRPr lang="en-US" sz="1800" b="0" i="0" u="none" strike="noStrike" baseline="0" dirty="0">
              <a:latin typeface="Agency FB" panose="020B0503020202020204" pitchFamily="34" charset="0"/>
            </a:endParaRPr>
          </a:p>
          <a:p>
            <a:r>
              <a:rPr lang="en-US" sz="1800" b="0" i="0" u="none" strike="noStrike" baseline="0" dirty="0">
                <a:latin typeface="Agency FB" panose="020B0503020202020204" pitchFamily="34" charset="0"/>
              </a:rPr>
              <a:t>echo “&lt;h1&gt;Hello world&lt;/h1&gt;”;</a:t>
            </a:r>
          </a:p>
          <a:p>
            <a:endParaRPr lang="en-US" sz="1800" b="0" i="0" u="none" strike="noStrike" baseline="0" dirty="0">
              <a:latin typeface="Agency FB" panose="020B0503020202020204" pitchFamily="34" charset="0"/>
            </a:endParaRPr>
          </a:p>
          <a:p>
            <a:r>
              <a:rPr lang="en-US" sz="1800" b="0" i="0" u="none" strike="noStrike" baseline="0" dirty="0">
                <a:latin typeface="Agency FB" panose="020B0503020202020204" pitchFamily="34" charset="0"/>
              </a:rPr>
              <a:t>?&gt;</a:t>
            </a:r>
            <a:endParaRPr lang="en-US" dirty="0">
              <a:latin typeface="Agency FB" panose="020B0503020202020204" pitchFamily="34" charset="0"/>
            </a:endParaRPr>
          </a:p>
        </p:txBody>
      </p:sp>
      <p:sp>
        <p:nvSpPr>
          <p:cNvPr id="6" name="TextBox 5">
            <a:extLst>
              <a:ext uri="{FF2B5EF4-FFF2-40B4-BE49-F238E27FC236}">
                <a16:creationId xmlns:a16="http://schemas.microsoft.com/office/drawing/2014/main" id="{138E0A0D-13DC-4E56-B505-AA7E37F9064F}"/>
              </a:ext>
            </a:extLst>
          </p:cNvPr>
          <p:cNvSpPr txBox="1"/>
          <p:nvPr/>
        </p:nvSpPr>
        <p:spPr>
          <a:xfrm>
            <a:off x="6069874" y="1355318"/>
            <a:ext cx="1040677" cy="461665"/>
          </a:xfrm>
          <a:prstGeom prst="rect">
            <a:avLst/>
          </a:prstGeom>
          <a:noFill/>
        </p:spPr>
        <p:txBody>
          <a:bodyPr wrap="square" rtlCol="0">
            <a:spAutoFit/>
          </a:bodyPr>
          <a:lstStyle/>
          <a:p>
            <a:r>
              <a:rPr lang="en-US" sz="2400" b="1" dirty="0">
                <a:latin typeface="Agency FB" panose="020B0503020202020204" pitchFamily="34" charset="0"/>
              </a:rPr>
              <a:t>Output :</a:t>
            </a:r>
          </a:p>
        </p:txBody>
      </p:sp>
      <p:sp>
        <p:nvSpPr>
          <p:cNvPr id="8" name="TextBox 7">
            <a:extLst>
              <a:ext uri="{FF2B5EF4-FFF2-40B4-BE49-F238E27FC236}">
                <a16:creationId xmlns:a16="http://schemas.microsoft.com/office/drawing/2014/main" id="{F9F3B2D3-560F-4851-888E-76C22B5905DC}"/>
              </a:ext>
            </a:extLst>
          </p:cNvPr>
          <p:cNvSpPr txBox="1"/>
          <p:nvPr/>
        </p:nvSpPr>
        <p:spPr>
          <a:xfrm>
            <a:off x="7110551" y="1915886"/>
            <a:ext cx="1811380" cy="400110"/>
          </a:xfrm>
          <a:prstGeom prst="rect">
            <a:avLst/>
          </a:prstGeom>
          <a:noFill/>
        </p:spPr>
        <p:txBody>
          <a:bodyPr wrap="square" rtlCol="0">
            <a:spAutoFit/>
          </a:bodyPr>
          <a:lstStyle/>
          <a:p>
            <a:r>
              <a:rPr lang="en-US" sz="2000" b="0" i="0" u="none" strike="noStrike" baseline="0" dirty="0">
                <a:latin typeface="Agency FB" panose="020B0503020202020204" pitchFamily="34" charset="0"/>
                <a:cs typeface="Arial" panose="020B0604020202020204" pitchFamily="34" charset="0"/>
              </a:rPr>
              <a:t>PHP example</a:t>
            </a:r>
            <a:endParaRPr lang="en-US" sz="2000" dirty="0">
              <a:latin typeface="Agency FB" panose="020B0503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A4DD341-7E65-4EF6-BD77-015FCAE58CFD}"/>
              </a:ext>
            </a:extLst>
          </p:cNvPr>
          <p:cNvSpPr txBox="1"/>
          <p:nvPr/>
        </p:nvSpPr>
        <p:spPr>
          <a:xfrm>
            <a:off x="7110551" y="2272606"/>
            <a:ext cx="1523998" cy="400110"/>
          </a:xfrm>
          <a:prstGeom prst="rect">
            <a:avLst/>
          </a:prstGeom>
          <a:noFill/>
        </p:spPr>
        <p:txBody>
          <a:bodyPr wrap="square" rtlCol="0">
            <a:spAutoFit/>
          </a:bodyPr>
          <a:lstStyle/>
          <a:p>
            <a:r>
              <a:rPr lang="en-US" sz="2000" dirty="0">
                <a:latin typeface="Agency FB" panose="020B0503020202020204" pitchFamily="34" charset="0"/>
                <a:cs typeface="Arial" panose="020B0604020202020204" pitchFamily="34" charset="0"/>
              </a:rPr>
              <a:t>Hello World</a:t>
            </a:r>
          </a:p>
        </p:txBody>
      </p:sp>
      <p:sp>
        <p:nvSpPr>
          <p:cNvPr id="12" name="TextBox 11">
            <a:extLst>
              <a:ext uri="{FF2B5EF4-FFF2-40B4-BE49-F238E27FC236}">
                <a16:creationId xmlns:a16="http://schemas.microsoft.com/office/drawing/2014/main" id="{FFC9986B-3235-4B1C-A6B7-118BB81E7710}"/>
              </a:ext>
            </a:extLst>
          </p:cNvPr>
          <p:cNvSpPr txBox="1"/>
          <p:nvPr/>
        </p:nvSpPr>
        <p:spPr>
          <a:xfrm>
            <a:off x="7029995" y="3609734"/>
            <a:ext cx="1972492" cy="646331"/>
          </a:xfrm>
          <a:prstGeom prst="rect">
            <a:avLst/>
          </a:prstGeom>
          <a:noFill/>
        </p:spPr>
        <p:txBody>
          <a:bodyPr wrap="square" rtlCol="0">
            <a:spAutoFit/>
          </a:bodyPr>
          <a:lstStyle/>
          <a:p>
            <a:r>
              <a:rPr lang="en-US" sz="1800" b="0" i="0" u="none" strike="noStrike" baseline="0" dirty="0" err="1">
                <a:latin typeface="Agency FB" panose="020B0503020202020204" pitchFamily="34" charset="0"/>
              </a:rPr>
              <a:t>Logic.php</a:t>
            </a:r>
            <a:endParaRPr lang="en-US" sz="1800" b="0" i="0" u="none" strike="noStrike" baseline="0" dirty="0">
              <a:latin typeface="Agency FB" panose="020B0503020202020204" pitchFamily="34" charset="0"/>
            </a:endParaRPr>
          </a:p>
          <a:p>
            <a:endParaRPr lang="en-US" dirty="0">
              <a:latin typeface="Agency FB" panose="020B0503020202020204" pitchFamily="34" charset="0"/>
            </a:endParaRPr>
          </a:p>
        </p:txBody>
      </p:sp>
      <p:sp>
        <p:nvSpPr>
          <p:cNvPr id="13" name="Subtitle 2">
            <a:extLst>
              <a:ext uri="{FF2B5EF4-FFF2-40B4-BE49-F238E27FC236}">
                <a16:creationId xmlns:a16="http://schemas.microsoft.com/office/drawing/2014/main" id="{4B78793C-2478-49DE-8D82-4DE0B3ADE6F6}"/>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22292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7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F7B383-E89D-453D-874D-6731232E0F8F}"/>
              </a:ext>
            </a:extLst>
          </p:cNvPr>
          <p:cNvSpPr txBox="1"/>
          <p:nvPr/>
        </p:nvSpPr>
        <p:spPr>
          <a:xfrm>
            <a:off x="613953" y="365760"/>
            <a:ext cx="8307978" cy="707886"/>
          </a:xfrm>
          <a:prstGeom prst="rect">
            <a:avLst/>
          </a:prstGeom>
          <a:noFill/>
        </p:spPr>
        <p:txBody>
          <a:bodyPr wrap="square" rtlCol="0">
            <a:spAutoFit/>
          </a:bodyPr>
          <a:lstStyle/>
          <a:p>
            <a:pPr marL="742950" indent="-742950">
              <a:buFont typeface="+mj-lt"/>
              <a:buAutoNum type="arabicPeriod"/>
            </a:pPr>
            <a:r>
              <a:rPr lang="en-US" sz="4000" b="1" dirty="0" err="1">
                <a:latin typeface="Agency FB" panose="020B0503020202020204" pitchFamily="34" charset="0"/>
              </a:rPr>
              <a:t>Varibales</a:t>
            </a:r>
            <a:endParaRPr lang="en-US" sz="4000" b="1" dirty="0">
              <a:latin typeface="Agency FB" panose="020B0503020202020204" pitchFamily="34" charset="0"/>
            </a:endParaRPr>
          </a:p>
        </p:txBody>
      </p:sp>
      <p:sp>
        <p:nvSpPr>
          <p:cNvPr id="3" name="TextBox 2">
            <a:extLst>
              <a:ext uri="{FF2B5EF4-FFF2-40B4-BE49-F238E27FC236}">
                <a16:creationId xmlns:a16="http://schemas.microsoft.com/office/drawing/2014/main" id="{6A9E1BD3-2CD3-4B4E-A6F5-1B1A27D9C1E1}"/>
              </a:ext>
            </a:extLst>
          </p:cNvPr>
          <p:cNvSpPr txBox="1"/>
          <p:nvPr/>
        </p:nvSpPr>
        <p:spPr>
          <a:xfrm>
            <a:off x="936172" y="1209704"/>
            <a:ext cx="5159828" cy="4695324"/>
          </a:xfrm>
          <a:prstGeom prst="rect">
            <a:avLst/>
          </a:prstGeom>
          <a:noFill/>
        </p:spPr>
        <p:txBody>
          <a:bodyPr wrap="square" rtlCol="0">
            <a:spAutoFit/>
          </a:bodyPr>
          <a:lstStyle/>
          <a:p>
            <a:pPr marL="285750" indent="-285750">
              <a:lnSpc>
                <a:spcPts val="1800"/>
              </a:lnSpc>
              <a:spcBef>
                <a:spcPts val="763"/>
              </a:spcBef>
              <a:spcAft>
                <a:spcPct val="0"/>
              </a:spcAft>
              <a:buSzPct val="31000"/>
              <a:buFont typeface="Wingdings" panose="05000000000000000000" pitchFamily="2" charset="2"/>
              <a:buChar char="q"/>
              <a:tabLst>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3325" algn="l"/>
                <a:tab pos="6732588" algn="l"/>
                <a:tab pos="7181850" algn="l"/>
                <a:tab pos="7631113" algn="l"/>
                <a:tab pos="8080375" algn="l"/>
                <a:tab pos="8529638" algn="l"/>
                <a:tab pos="8978900" algn="l"/>
              </a:tabLst>
            </a:pPr>
            <a:r>
              <a:rPr lang="en-GB" altLang="en-US" sz="1800" dirty="0">
                <a:latin typeface="Agency FB" panose="020B0503020202020204" pitchFamily="34" charset="0"/>
              </a:rPr>
              <a:t>To use or assign variable $ must be present before the name of the variable</a:t>
            </a:r>
          </a:p>
          <a:p>
            <a:pPr marL="285750" indent="-285750">
              <a:lnSpc>
                <a:spcPct val="106000"/>
              </a:lnSpc>
              <a:spcBef>
                <a:spcPts val="763"/>
              </a:spcBef>
              <a:spcAft>
                <a:spcPct val="0"/>
              </a:spcAft>
              <a:buSzPct val="31000"/>
              <a:buFont typeface="Wingdings" panose="05000000000000000000" pitchFamily="2" charset="2"/>
              <a:buChar char="q"/>
              <a:tabLst>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3325" algn="l"/>
                <a:tab pos="6732588" algn="l"/>
                <a:tab pos="7181850" algn="l"/>
                <a:tab pos="7631113" algn="l"/>
                <a:tab pos="8080375" algn="l"/>
                <a:tab pos="8529638" algn="l"/>
                <a:tab pos="8978900" algn="l"/>
              </a:tabLst>
            </a:pPr>
            <a:r>
              <a:rPr lang="en-GB" altLang="en-US" sz="1800" dirty="0">
                <a:latin typeface="Agency FB" panose="020B0503020202020204" pitchFamily="34" charset="0"/>
              </a:rPr>
              <a:t>The assign operator is '='</a:t>
            </a:r>
          </a:p>
          <a:p>
            <a:pPr marL="285750" indent="-285750">
              <a:lnSpc>
                <a:spcPct val="106000"/>
              </a:lnSpc>
              <a:spcBef>
                <a:spcPts val="763"/>
              </a:spcBef>
              <a:spcAft>
                <a:spcPct val="0"/>
              </a:spcAft>
              <a:buSzPct val="31000"/>
              <a:buFont typeface="Wingdings" panose="05000000000000000000" pitchFamily="2" charset="2"/>
              <a:buChar char="q"/>
              <a:tabLst>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3325" algn="l"/>
                <a:tab pos="6732588" algn="l"/>
                <a:tab pos="7181850" algn="l"/>
                <a:tab pos="7631113" algn="l"/>
                <a:tab pos="8080375" algn="l"/>
                <a:tab pos="8529638" algn="l"/>
                <a:tab pos="8978900" algn="l"/>
              </a:tabLst>
            </a:pPr>
            <a:r>
              <a:rPr lang="en-GB" altLang="en-US" sz="1800" dirty="0">
                <a:latin typeface="Agency FB" panose="020B0503020202020204" pitchFamily="34" charset="0"/>
              </a:rPr>
              <a:t>There is no need to declare the type of the variable </a:t>
            </a:r>
          </a:p>
          <a:p>
            <a:pPr marL="285750" indent="-285750">
              <a:lnSpc>
                <a:spcPct val="106000"/>
              </a:lnSpc>
              <a:spcBef>
                <a:spcPts val="763"/>
              </a:spcBef>
              <a:spcAft>
                <a:spcPct val="0"/>
              </a:spcAft>
              <a:buSzPct val="31000"/>
              <a:buFont typeface="Wingdings" panose="05000000000000000000" pitchFamily="2" charset="2"/>
              <a:buChar char="q"/>
              <a:tabLst>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3325" algn="l"/>
                <a:tab pos="6732588" algn="l"/>
                <a:tab pos="7181850" algn="l"/>
                <a:tab pos="7631113" algn="l"/>
                <a:tab pos="8080375" algn="l"/>
                <a:tab pos="8529638" algn="l"/>
                <a:tab pos="8978900" algn="l"/>
              </a:tabLst>
            </a:pPr>
            <a:r>
              <a:rPr lang="en-GB" altLang="en-US" sz="1800" dirty="0">
                <a:latin typeface="Agency FB" panose="020B0503020202020204" pitchFamily="34" charset="0"/>
              </a:rPr>
              <a:t>the current stored value produces an implicit type-casting of the variable.</a:t>
            </a:r>
          </a:p>
          <a:p>
            <a:pPr marL="285750" indent="-285750">
              <a:lnSpc>
                <a:spcPct val="106000"/>
              </a:lnSpc>
              <a:spcBef>
                <a:spcPts val="763"/>
              </a:spcBef>
              <a:spcAft>
                <a:spcPct val="0"/>
              </a:spcAft>
              <a:buSzPct val="31000"/>
              <a:buFont typeface="Wingdings" panose="05000000000000000000" pitchFamily="2" charset="2"/>
              <a:buChar char="q"/>
              <a:tabLst>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3325" algn="l"/>
                <a:tab pos="6732588" algn="l"/>
                <a:tab pos="7181850" algn="l"/>
                <a:tab pos="7631113" algn="l"/>
                <a:tab pos="8080375" algn="l"/>
                <a:tab pos="8529638" algn="l"/>
                <a:tab pos="8978900" algn="l"/>
              </a:tabLst>
            </a:pPr>
            <a:r>
              <a:rPr lang="en-GB" altLang="en-US" sz="1800" dirty="0">
                <a:latin typeface="Agency FB" panose="020B0503020202020204" pitchFamily="34" charset="0"/>
              </a:rPr>
              <a:t>A variable can be used before to be assigned </a:t>
            </a:r>
          </a:p>
          <a:p>
            <a:pPr marL="338138" indent="-338138">
              <a:lnSpc>
                <a:spcPct val="106000"/>
              </a:lnSpc>
              <a:spcBef>
                <a:spcPts val="763"/>
              </a:spcBef>
              <a:spcAft>
                <a:spcPct val="0"/>
              </a:spcAft>
              <a:buSzTx/>
              <a:buFont typeface="Times New Roman" panose="02020603050405020304" pitchFamily="18" charset="0"/>
              <a:buNone/>
              <a:tabLst>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3325" algn="l"/>
                <a:tab pos="6732588" algn="l"/>
                <a:tab pos="7181850" algn="l"/>
                <a:tab pos="7631113" algn="l"/>
                <a:tab pos="8080375" algn="l"/>
                <a:tab pos="8529638" algn="l"/>
                <a:tab pos="8978900" algn="l"/>
              </a:tabLst>
            </a:pPr>
            <a:r>
              <a:rPr lang="en-GB" altLang="en-US" sz="1400" dirty="0">
                <a:latin typeface="Agency FB" panose="020B0503020202020204" pitchFamily="34" charset="0"/>
              </a:rPr>
              <a:t>			$A = 1;</a:t>
            </a:r>
          </a:p>
          <a:p>
            <a:pPr marL="338138" indent="-338138">
              <a:lnSpc>
                <a:spcPct val="106000"/>
              </a:lnSpc>
              <a:spcBef>
                <a:spcPts val="763"/>
              </a:spcBef>
              <a:spcAft>
                <a:spcPct val="0"/>
              </a:spcAft>
              <a:buSzTx/>
              <a:buFont typeface="Times New Roman" panose="02020603050405020304" pitchFamily="18" charset="0"/>
              <a:buNone/>
              <a:tabLst>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3325" algn="l"/>
                <a:tab pos="6732588" algn="l"/>
                <a:tab pos="7181850" algn="l"/>
                <a:tab pos="7631113" algn="l"/>
                <a:tab pos="8080375" algn="l"/>
                <a:tab pos="8529638" algn="l"/>
                <a:tab pos="8978900" algn="l"/>
              </a:tabLst>
            </a:pPr>
            <a:r>
              <a:rPr lang="en-GB" altLang="en-US" sz="1400" dirty="0">
                <a:latin typeface="Agency FB" panose="020B0503020202020204" pitchFamily="34" charset="0"/>
              </a:rPr>
              <a:t>			$B = “2”;</a:t>
            </a:r>
          </a:p>
          <a:p>
            <a:pPr marL="338138" indent="-338138">
              <a:lnSpc>
                <a:spcPct val="106000"/>
              </a:lnSpc>
              <a:spcBef>
                <a:spcPts val="763"/>
              </a:spcBef>
              <a:spcAft>
                <a:spcPct val="0"/>
              </a:spcAft>
              <a:buSzTx/>
              <a:buFont typeface="Times New Roman" panose="02020603050405020304" pitchFamily="18" charset="0"/>
              <a:buNone/>
              <a:tabLst>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3325" algn="l"/>
                <a:tab pos="6732588" algn="l"/>
                <a:tab pos="7181850" algn="l"/>
                <a:tab pos="7631113" algn="l"/>
                <a:tab pos="8080375" algn="l"/>
                <a:tab pos="8529638" algn="l"/>
                <a:tab pos="8978900" algn="l"/>
              </a:tabLst>
            </a:pPr>
            <a:r>
              <a:rPr lang="en-GB" altLang="en-US" sz="1400" dirty="0">
                <a:latin typeface="Agency FB" panose="020B0503020202020204" pitchFamily="34" charset="0"/>
              </a:rPr>
              <a:t>			$C = ($A + $B); // Integer sum</a:t>
            </a:r>
          </a:p>
          <a:p>
            <a:pPr marL="338138" indent="-338138">
              <a:lnSpc>
                <a:spcPct val="106000"/>
              </a:lnSpc>
              <a:spcBef>
                <a:spcPts val="763"/>
              </a:spcBef>
              <a:spcAft>
                <a:spcPct val="0"/>
              </a:spcAft>
              <a:buSzTx/>
              <a:buFont typeface="Times New Roman" panose="02020603050405020304" pitchFamily="18" charset="0"/>
              <a:buNone/>
              <a:tabLst>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3325" algn="l"/>
                <a:tab pos="6732588" algn="l"/>
                <a:tab pos="7181850" algn="l"/>
                <a:tab pos="7631113" algn="l"/>
                <a:tab pos="8080375" algn="l"/>
                <a:tab pos="8529638" algn="l"/>
                <a:tab pos="8978900" algn="l"/>
              </a:tabLst>
            </a:pPr>
            <a:r>
              <a:rPr lang="en-GB" altLang="en-US" sz="1400" dirty="0">
                <a:latin typeface="Agency FB" panose="020B0503020202020204" pitchFamily="34" charset="0"/>
              </a:rPr>
              <a:t>			$D = $A . $B; // String concatenation</a:t>
            </a:r>
          </a:p>
          <a:p>
            <a:pPr marL="338138" indent="-338138">
              <a:lnSpc>
                <a:spcPct val="106000"/>
              </a:lnSpc>
              <a:spcBef>
                <a:spcPts val="763"/>
              </a:spcBef>
              <a:spcAft>
                <a:spcPct val="0"/>
              </a:spcAft>
              <a:buSzTx/>
              <a:buFont typeface="Times New Roman" panose="02020603050405020304" pitchFamily="18" charset="0"/>
              <a:buNone/>
              <a:tabLst>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3325" algn="l"/>
                <a:tab pos="6732588" algn="l"/>
                <a:tab pos="7181850" algn="l"/>
                <a:tab pos="7631113" algn="l"/>
                <a:tab pos="8080375" algn="l"/>
                <a:tab pos="8529638" algn="l"/>
                <a:tab pos="8978900" algn="l"/>
              </a:tabLst>
            </a:pPr>
            <a:r>
              <a:rPr lang="en-GB" altLang="en-US" sz="1400" dirty="0">
                <a:latin typeface="Agency FB" panose="020B0503020202020204" pitchFamily="34" charset="0"/>
              </a:rPr>
              <a:t>			echo $C; // prints 3</a:t>
            </a:r>
          </a:p>
          <a:p>
            <a:pPr marL="338138" indent="-338138">
              <a:lnSpc>
                <a:spcPct val="106000"/>
              </a:lnSpc>
              <a:spcBef>
                <a:spcPts val="763"/>
              </a:spcBef>
              <a:spcAft>
                <a:spcPct val="0"/>
              </a:spcAft>
              <a:buSzTx/>
              <a:buFont typeface="Times New Roman" panose="02020603050405020304" pitchFamily="18" charset="0"/>
              <a:buNone/>
              <a:tabLst>
                <a:tab pos="442913"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3325" algn="l"/>
                <a:tab pos="6732588" algn="l"/>
                <a:tab pos="7181850" algn="l"/>
                <a:tab pos="7631113" algn="l"/>
                <a:tab pos="8080375" algn="l"/>
                <a:tab pos="8529638" algn="l"/>
                <a:tab pos="8978900" algn="l"/>
              </a:tabLst>
            </a:pPr>
            <a:r>
              <a:rPr lang="en-GB" altLang="en-US" sz="1400" dirty="0">
                <a:latin typeface="Agency FB" panose="020B0503020202020204" pitchFamily="34" charset="0"/>
              </a:rPr>
              <a:t>			echo $D;//  prints 12</a:t>
            </a:r>
          </a:p>
          <a:p>
            <a:endParaRPr lang="en-US" dirty="0"/>
          </a:p>
        </p:txBody>
      </p:sp>
      <p:sp>
        <p:nvSpPr>
          <p:cNvPr id="4" name="TextBox 3">
            <a:extLst>
              <a:ext uri="{FF2B5EF4-FFF2-40B4-BE49-F238E27FC236}">
                <a16:creationId xmlns:a16="http://schemas.microsoft.com/office/drawing/2014/main" id="{A2B02608-51C0-4979-83A6-A0684BA9B645}"/>
              </a:ext>
            </a:extLst>
          </p:cNvPr>
          <p:cNvSpPr txBox="1"/>
          <p:nvPr/>
        </p:nvSpPr>
        <p:spPr>
          <a:xfrm>
            <a:off x="6096000" y="491246"/>
            <a:ext cx="6096000" cy="3277820"/>
          </a:xfrm>
          <a:prstGeom prst="rect">
            <a:avLst/>
          </a:prstGeom>
          <a:noFill/>
        </p:spPr>
        <p:txBody>
          <a:bodyPr wrap="square" rtlCol="0">
            <a:spAutoFit/>
          </a:bodyPr>
          <a:lstStyle/>
          <a:p>
            <a:pPr algn="l"/>
            <a:endParaRPr lang="en-US" sz="1800" b="0" i="0" u="none" strike="noStrike" baseline="0" dirty="0">
              <a:solidFill>
                <a:srgbClr val="000000"/>
              </a:solidFill>
              <a:latin typeface="Calibri" panose="020F0502020204030204" pitchFamily="34" charset="0"/>
            </a:endParaRPr>
          </a:p>
          <a:p>
            <a:endParaRPr lang="en-US" sz="1800" b="0" i="0" u="none" strike="noStrike" baseline="0" dirty="0">
              <a:latin typeface="Calibri" panose="020F0502020204030204" pitchFamily="34" charset="0"/>
            </a:endParaRPr>
          </a:p>
          <a:p>
            <a:pPr marL="285750" indent="-285750">
              <a:lnSpc>
                <a:spcPct val="150000"/>
              </a:lnSpc>
              <a:buFont typeface="Wingdings" panose="05000000000000000000" pitchFamily="2" charset="2"/>
              <a:buChar char="§"/>
            </a:pPr>
            <a:r>
              <a:rPr lang="en-US" sz="1800" b="0" i="0" u="none" strike="noStrike" baseline="0" dirty="0">
                <a:latin typeface="Agency FB" panose="020B0503020202020204" pitchFamily="34" charset="0"/>
              </a:rPr>
              <a:t>Must not start with a number or special characters ' &lt; &amp; , &gt; ^ </a:t>
            </a:r>
          </a:p>
          <a:p>
            <a:pPr marL="285750" indent="-285750">
              <a:lnSpc>
                <a:spcPct val="150000"/>
              </a:lnSpc>
              <a:buFont typeface="Wingdings" panose="05000000000000000000" pitchFamily="2" charset="2"/>
              <a:buChar char="§"/>
            </a:pPr>
            <a:r>
              <a:rPr lang="en-US" sz="1800" b="0" i="0" u="none" strike="noStrike" baseline="0" dirty="0">
                <a:latin typeface="Agency FB" panose="020B0503020202020204" pitchFamily="34" charset="0"/>
              </a:rPr>
              <a:t>Must not contain spaces. </a:t>
            </a:r>
          </a:p>
          <a:p>
            <a:pPr marL="285750" indent="-285750">
              <a:lnSpc>
                <a:spcPct val="150000"/>
              </a:lnSpc>
              <a:buFont typeface="Wingdings" panose="05000000000000000000" pitchFamily="2" charset="2"/>
              <a:buChar char="§"/>
            </a:pPr>
            <a:r>
              <a:rPr lang="en-US" sz="1800" b="0" i="0" u="none" strike="noStrike" baseline="0" dirty="0">
                <a:latin typeface="Agency FB" panose="020B0503020202020204" pitchFamily="34" charset="0"/>
              </a:rPr>
              <a:t>Must be less than 32 characters </a:t>
            </a:r>
          </a:p>
          <a:p>
            <a:endParaRPr lang="en-US" sz="1800" b="0" i="0" u="none" strike="noStrike" baseline="0" dirty="0">
              <a:latin typeface="Agency FB" panose="020B0503020202020204" pitchFamily="34" charset="0"/>
            </a:endParaRPr>
          </a:p>
          <a:p>
            <a:pPr marL="742950" lvl="1" indent="-285750">
              <a:buFont typeface="Arial" panose="020B0604020202020204" pitchFamily="34" charset="0"/>
              <a:buChar char="•"/>
            </a:pPr>
            <a:r>
              <a:rPr lang="en-US" b="1" i="0" u="none" strike="noStrike" baseline="0" dirty="0">
                <a:latin typeface="Agency FB" panose="020B0503020202020204" pitchFamily="34" charset="0"/>
              </a:rPr>
              <a:t>$3_name  </a:t>
            </a:r>
            <a:r>
              <a:rPr lang="en-US" b="0" i="0" u="none" strike="noStrike" baseline="0" dirty="0">
                <a:latin typeface="Agency FB" panose="020B0503020202020204" pitchFamily="34" charset="0"/>
              </a:rPr>
              <a:t>–incorrect </a:t>
            </a:r>
          </a:p>
          <a:p>
            <a:pPr marL="742950" lvl="1" indent="-285750">
              <a:buFont typeface="Arial" panose="020B0604020202020204" pitchFamily="34" charset="0"/>
              <a:buChar char="•"/>
            </a:pPr>
            <a:r>
              <a:rPr lang="en-US" b="1" i="0" u="none" strike="noStrike" baseline="0" dirty="0">
                <a:latin typeface="Agency FB" panose="020B0503020202020204" pitchFamily="34" charset="0"/>
              </a:rPr>
              <a:t>$name_  </a:t>
            </a:r>
            <a:r>
              <a:rPr lang="en-US" b="0" i="0" u="none" strike="noStrike" baseline="0" dirty="0">
                <a:latin typeface="Agency FB" panose="020B0503020202020204" pitchFamily="34" charset="0"/>
              </a:rPr>
              <a:t>–correct </a:t>
            </a:r>
          </a:p>
          <a:p>
            <a:pPr marL="742950" lvl="1" indent="-285750">
              <a:buFont typeface="Arial" panose="020B0604020202020204" pitchFamily="34" charset="0"/>
              <a:buChar char="•"/>
            </a:pPr>
            <a:r>
              <a:rPr lang="en-US" b="1" i="0" u="none" strike="noStrike" baseline="0" dirty="0">
                <a:latin typeface="Agency FB" panose="020B0503020202020204" pitchFamily="34" charset="0"/>
              </a:rPr>
              <a:t>$name it  </a:t>
            </a:r>
            <a:r>
              <a:rPr lang="en-US" b="0" i="0" u="none" strike="noStrike" baseline="0" dirty="0">
                <a:latin typeface="Agency FB" panose="020B0503020202020204" pitchFamily="34" charset="0"/>
              </a:rPr>
              <a:t>–incorrect </a:t>
            </a:r>
          </a:p>
          <a:p>
            <a:pPr marL="742950" lvl="1" indent="-285750">
              <a:buFont typeface="Arial" panose="020B0604020202020204" pitchFamily="34" charset="0"/>
              <a:buChar char="•"/>
            </a:pPr>
            <a:r>
              <a:rPr lang="en-US" b="1" i="0" u="none" strike="noStrike" baseline="0" dirty="0">
                <a:latin typeface="Agency FB" panose="020B0503020202020204" pitchFamily="34" charset="0"/>
              </a:rPr>
              <a:t>$name    </a:t>
            </a:r>
            <a:r>
              <a:rPr lang="en-US" b="0" i="0" u="none" strike="noStrike" baseline="0" dirty="0">
                <a:latin typeface="Agency FB" panose="020B0503020202020204" pitchFamily="34" charset="0"/>
              </a:rPr>
              <a:t>–correct </a:t>
            </a:r>
          </a:p>
        </p:txBody>
      </p:sp>
      <p:sp>
        <p:nvSpPr>
          <p:cNvPr id="5" name="Subtitle 2">
            <a:extLst>
              <a:ext uri="{FF2B5EF4-FFF2-40B4-BE49-F238E27FC236}">
                <a16:creationId xmlns:a16="http://schemas.microsoft.com/office/drawing/2014/main" id="{D049F666-30CF-46CE-82E6-4B2E6A89BB71}"/>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11339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F7B383-E89D-453D-874D-6731232E0F8F}"/>
              </a:ext>
            </a:extLst>
          </p:cNvPr>
          <p:cNvSpPr txBox="1"/>
          <p:nvPr/>
        </p:nvSpPr>
        <p:spPr>
          <a:xfrm>
            <a:off x="613953" y="365760"/>
            <a:ext cx="8307978" cy="707886"/>
          </a:xfrm>
          <a:prstGeom prst="rect">
            <a:avLst/>
          </a:prstGeom>
          <a:noFill/>
        </p:spPr>
        <p:txBody>
          <a:bodyPr wrap="square" rtlCol="0">
            <a:spAutoFit/>
          </a:bodyPr>
          <a:lstStyle/>
          <a:p>
            <a:pPr marL="742950" indent="-742950">
              <a:buFont typeface="+mj-lt"/>
              <a:buAutoNum type="arabicPeriod" startAt="2"/>
            </a:pPr>
            <a:r>
              <a:rPr lang="en-US" sz="4000" b="1">
                <a:latin typeface="Agency FB" panose="020B0503020202020204" pitchFamily="34" charset="0"/>
              </a:rPr>
              <a:t>Varibales</a:t>
            </a:r>
            <a:endParaRPr lang="en-US" sz="4000" b="1" dirty="0">
              <a:latin typeface="Agency FB" panose="020B0503020202020204" pitchFamily="34" charset="0"/>
            </a:endParaRPr>
          </a:p>
        </p:txBody>
      </p:sp>
      <p:sp>
        <p:nvSpPr>
          <p:cNvPr id="3" name="TextBox 2">
            <a:extLst>
              <a:ext uri="{FF2B5EF4-FFF2-40B4-BE49-F238E27FC236}">
                <a16:creationId xmlns:a16="http://schemas.microsoft.com/office/drawing/2014/main" id="{6A9E1BD3-2CD3-4B4E-A6F5-1B1A27D9C1E1}"/>
              </a:ext>
            </a:extLst>
          </p:cNvPr>
          <p:cNvSpPr txBox="1"/>
          <p:nvPr/>
        </p:nvSpPr>
        <p:spPr>
          <a:xfrm>
            <a:off x="936171" y="1209704"/>
            <a:ext cx="7424057" cy="3927357"/>
          </a:xfrm>
          <a:prstGeom prst="rect">
            <a:avLst/>
          </a:prstGeom>
          <a:noFill/>
        </p:spPr>
        <p:txBody>
          <a:bodyPr wrap="square" rtlCol="0">
            <a:spAutoFit/>
          </a:bodyPr>
          <a:lstStyle/>
          <a:p>
            <a:pPr algn="l"/>
            <a:endParaRPr lang="en-US" sz="1800" b="0" i="0" u="none" strike="noStrike" baseline="0" dirty="0">
              <a:solidFill>
                <a:srgbClr val="000000"/>
              </a:solidFill>
              <a:latin typeface="Calibri" panose="020F0502020204030204" pitchFamily="34" charset="0"/>
            </a:endParaRPr>
          </a:p>
          <a:p>
            <a:endParaRPr lang="en-US" sz="1800" b="0" i="0" u="none" strike="noStrike" baseline="0" dirty="0">
              <a:latin typeface="Calibri" panose="020F0502020204030204" pitchFamily="34" charset="0"/>
            </a:endParaRPr>
          </a:p>
          <a:p>
            <a:pPr marL="285750" indent="-285750">
              <a:lnSpc>
                <a:spcPct val="150000"/>
              </a:lnSpc>
              <a:buFont typeface="Wingdings" panose="05000000000000000000" pitchFamily="2" charset="2"/>
              <a:buChar char="§"/>
            </a:pPr>
            <a:r>
              <a:rPr lang="en-US" sz="1800" b="0" i="0" u="none" strike="noStrike" baseline="0" dirty="0">
                <a:latin typeface="Agency FB" panose="020B0503020202020204" pitchFamily="34" charset="0"/>
              </a:rPr>
              <a:t>All user-defined functions, classes, and keywords are NOT case-sensitive.</a:t>
            </a:r>
          </a:p>
          <a:p>
            <a:pPr marL="285750" indent="-285750">
              <a:lnSpc>
                <a:spcPct val="150000"/>
              </a:lnSpc>
              <a:buFont typeface="Wingdings" panose="05000000000000000000" pitchFamily="2" charset="2"/>
              <a:buChar char="§"/>
            </a:pPr>
            <a:r>
              <a:rPr lang="en-US" sz="1800" b="0" i="0" u="none" strike="noStrike" baseline="0" dirty="0">
                <a:latin typeface="Agency FB" panose="020B0503020202020204" pitchFamily="34" charset="0"/>
              </a:rPr>
              <a:t>All variables are case-sensitive.</a:t>
            </a:r>
          </a:p>
          <a:p>
            <a:pPr marL="285750" indent="-285750">
              <a:lnSpc>
                <a:spcPct val="150000"/>
              </a:lnSpc>
              <a:buFont typeface="Wingdings" panose="05000000000000000000" pitchFamily="2" charset="2"/>
              <a:buChar char="§"/>
            </a:pPr>
            <a:r>
              <a:rPr lang="en-US" sz="1800" b="0" i="0" u="none" strike="noStrike" baseline="0" dirty="0">
                <a:latin typeface="Agency FB" panose="020B0503020202020204" pitchFamily="34" charset="0"/>
              </a:rPr>
              <a:t>Double quotes (") will replace a variable’s name with its value. </a:t>
            </a:r>
          </a:p>
          <a:p>
            <a:pPr lvl="1">
              <a:lnSpc>
                <a:spcPct val="150000"/>
              </a:lnSpc>
            </a:pPr>
            <a:r>
              <a:rPr lang="en-US" b="0" i="0" u="none" strike="noStrike" baseline="0" dirty="0">
                <a:latin typeface="Agency FB" panose="020B0503020202020204" pitchFamily="34" charset="0"/>
              </a:rPr>
              <a:t>$a=5;</a:t>
            </a:r>
          </a:p>
          <a:p>
            <a:pPr lvl="1">
              <a:lnSpc>
                <a:spcPct val="150000"/>
              </a:lnSpc>
            </a:pPr>
            <a:r>
              <a:rPr lang="en-US" b="0" i="0" u="none" strike="noStrike" baseline="0" dirty="0">
                <a:latin typeface="Agency FB" panose="020B0503020202020204" pitchFamily="34" charset="0"/>
              </a:rPr>
              <a:t>echo “$a”; //Will display 5</a:t>
            </a:r>
          </a:p>
          <a:p>
            <a:pPr marL="285750" indent="-285750">
              <a:lnSpc>
                <a:spcPct val="150000"/>
              </a:lnSpc>
              <a:buFont typeface="Wingdings" panose="05000000000000000000" pitchFamily="2" charset="2"/>
              <a:buChar char="§"/>
            </a:pPr>
            <a:r>
              <a:rPr lang="en-US" sz="1800" b="0" i="0" u="none" strike="noStrike" baseline="0" dirty="0">
                <a:latin typeface="Agency FB" panose="020B0503020202020204" pitchFamily="34" charset="0"/>
              </a:rPr>
              <a:t>Single quotes (') will treat them literally (display exactly what you type). </a:t>
            </a:r>
          </a:p>
          <a:p>
            <a:pPr lvl="1">
              <a:lnSpc>
                <a:spcPct val="150000"/>
              </a:lnSpc>
            </a:pPr>
            <a:r>
              <a:rPr lang="en-US" b="0" i="0" u="none" strike="noStrike" baseline="0" dirty="0">
                <a:latin typeface="Agency FB" panose="020B0503020202020204" pitchFamily="34" charset="0"/>
              </a:rPr>
              <a:t>$a=5; </a:t>
            </a:r>
          </a:p>
          <a:p>
            <a:pPr lvl="1">
              <a:lnSpc>
                <a:spcPct val="150000"/>
              </a:lnSpc>
            </a:pPr>
            <a:r>
              <a:rPr lang="en-US" b="0" i="0" u="none" strike="noStrike" baseline="0" dirty="0">
                <a:latin typeface="Agency FB" panose="020B0503020202020204" pitchFamily="34" charset="0"/>
              </a:rPr>
              <a:t>echo ‘$a’; //Will display $a</a:t>
            </a:r>
          </a:p>
        </p:txBody>
      </p:sp>
      <p:pic>
        <p:nvPicPr>
          <p:cNvPr id="6" name="Picture 5" descr="Timeline&#10;&#10;Description automatically generated">
            <a:extLst>
              <a:ext uri="{FF2B5EF4-FFF2-40B4-BE49-F238E27FC236}">
                <a16:creationId xmlns:a16="http://schemas.microsoft.com/office/drawing/2014/main" id="{63ABF19A-167F-4331-918D-AE7F03B4FF68}"/>
              </a:ext>
            </a:extLst>
          </p:cNvPr>
          <p:cNvPicPr>
            <a:picLocks noChangeAspect="1"/>
          </p:cNvPicPr>
          <p:nvPr/>
        </p:nvPicPr>
        <p:blipFill>
          <a:blip r:embed="rId2"/>
          <a:stretch>
            <a:fillRect/>
          </a:stretch>
        </p:blipFill>
        <p:spPr>
          <a:xfrm>
            <a:off x="6675121" y="1519252"/>
            <a:ext cx="5318760" cy="3819496"/>
          </a:xfrm>
          <a:prstGeom prst="rect">
            <a:avLst/>
          </a:prstGeom>
        </p:spPr>
      </p:pic>
      <p:sp>
        <p:nvSpPr>
          <p:cNvPr id="18" name="Subtitle 2">
            <a:extLst>
              <a:ext uri="{FF2B5EF4-FFF2-40B4-BE49-F238E27FC236}">
                <a16:creationId xmlns:a16="http://schemas.microsoft.com/office/drawing/2014/main" id="{F7FF5088-D75D-49C9-8F64-DA0DC7E1E26C}"/>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72176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7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F7B383-E89D-453D-874D-6731232E0F8F}"/>
              </a:ext>
            </a:extLst>
          </p:cNvPr>
          <p:cNvSpPr txBox="1"/>
          <p:nvPr/>
        </p:nvSpPr>
        <p:spPr>
          <a:xfrm>
            <a:off x="613953" y="365760"/>
            <a:ext cx="8307978" cy="707886"/>
          </a:xfrm>
          <a:prstGeom prst="rect">
            <a:avLst/>
          </a:prstGeom>
          <a:noFill/>
        </p:spPr>
        <p:txBody>
          <a:bodyPr wrap="square" rtlCol="0">
            <a:spAutoFit/>
          </a:bodyPr>
          <a:lstStyle/>
          <a:p>
            <a:r>
              <a:rPr lang="en-US" sz="4000" b="1" dirty="0">
                <a:latin typeface="Agency FB" panose="020B0503020202020204" pitchFamily="34" charset="0"/>
              </a:rPr>
              <a:t>Data Types</a:t>
            </a:r>
          </a:p>
        </p:txBody>
      </p:sp>
      <p:sp>
        <p:nvSpPr>
          <p:cNvPr id="3" name="TextBox 2">
            <a:extLst>
              <a:ext uri="{FF2B5EF4-FFF2-40B4-BE49-F238E27FC236}">
                <a16:creationId xmlns:a16="http://schemas.microsoft.com/office/drawing/2014/main" id="{6A9E1BD3-2CD3-4B4E-A6F5-1B1A27D9C1E1}"/>
              </a:ext>
            </a:extLst>
          </p:cNvPr>
          <p:cNvSpPr txBox="1"/>
          <p:nvPr/>
        </p:nvSpPr>
        <p:spPr>
          <a:xfrm>
            <a:off x="910044" y="1508031"/>
            <a:ext cx="3857898" cy="3139321"/>
          </a:xfrm>
          <a:prstGeom prst="rect">
            <a:avLst/>
          </a:prstGeom>
          <a:noFill/>
        </p:spPr>
        <p:txBody>
          <a:bodyPr wrap="square" rtlCol="0">
            <a:spAutoFit/>
          </a:bodyPr>
          <a:lstStyle/>
          <a:p>
            <a:endParaRPr lang="en-US" sz="1800" b="0" i="0" u="none" strike="noStrike" baseline="0" dirty="0">
              <a:latin typeface="Calibri" panose="020F0502020204030204" pitchFamily="34" charset="0"/>
            </a:endParaRPr>
          </a:p>
          <a:p>
            <a:r>
              <a:rPr lang="en-US" sz="1800" b="0" i="0" u="none" strike="noStrike" baseline="0" dirty="0">
                <a:latin typeface="Agency FB" panose="020B0503020202020204" pitchFamily="34" charset="0"/>
              </a:rPr>
              <a:t>PHP is weakly types language</a:t>
            </a:r>
          </a:p>
          <a:p>
            <a:pPr marL="285750" indent="-285750">
              <a:lnSpc>
                <a:spcPct val="200000"/>
              </a:lnSpc>
              <a:buFont typeface="Wingdings" panose="05000000000000000000" pitchFamily="2" charset="2"/>
              <a:buChar char="§"/>
            </a:pPr>
            <a:r>
              <a:rPr lang="en-US" sz="1800" b="0" i="0" u="none" strike="noStrike" baseline="0" dirty="0">
                <a:latin typeface="Agency FB" panose="020B0503020202020204" pitchFamily="34" charset="0"/>
              </a:rPr>
              <a:t>string $</a:t>
            </a:r>
            <a:r>
              <a:rPr lang="en-US" sz="1800" b="0" i="0" u="none" strike="noStrike" baseline="0" dirty="0" err="1">
                <a:latin typeface="Agency FB" panose="020B0503020202020204" pitchFamily="34" charset="0"/>
              </a:rPr>
              <a:t>myString</a:t>
            </a:r>
            <a:r>
              <a:rPr lang="en-US" sz="1800" b="0" i="0" u="none" strike="noStrike" baseline="0" dirty="0">
                <a:latin typeface="Agency FB" panose="020B0503020202020204" pitchFamily="34" charset="0"/>
              </a:rPr>
              <a:t> = "Hello world"; </a:t>
            </a:r>
          </a:p>
          <a:p>
            <a:pPr marL="285750" indent="-285750">
              <a:lnSpc>
                <a:spcPct val="200000"/>
              </a:lnSpc>
              <a:buFont typeface="Wingdings" panose="05000000000000000000" pitchFamily="2" charset="2"/>
              <a:buChar char="§"/>
            </a:pPr>
            <a:r>
              <a:rPr lang="en-US" sz="1800" b="0" i="0" u="none" strike="noStrike" baseline="0" dirty="0">
                <a:latin typeface="Agency FB" panose="020B0503020202020204" pitchFamily="34" charset="0"/>
              </a:rPr>
              <a:t>integers $</a:t>
            </a:r>
            <a:r>
              <a:rPr lang="en-US" sz="1800" b="0" i="0" u="none" strike="noStrike" baseline="0" dirty="0" err="1">
                <a:latin typeface="Agency FB" panose="020B0503020202020204" pitchFamily="34" charset="0"/>
              </a:rPr>
              <a:t>myNumber</a:t>
            </a:r>
            <a:r>
              <a:rPr lang="en-US" sz="1800" b="0" i="0" u="none" strike="noStrike" baseline="0" dirty="0">
                <a:latin typeface="Agency FB" panose="020B0503020202020204" pitchFamily="34" charset="0"/>
              </a:rPr>
              <a:t> = 21; </a:t>
            </a:r>
          </a:p>
          <a:p>
            <a:pPr marL="285750" indent="-285750">
              <a:lnSpc>
                <a:spcPct val="200000"/>
              </a:lnSpc>
              <a:buFont typeface="Wingdings" panose="05000000000000000000" pitchFamily="2" charset="2"/>
              <a:buChar char="§"/>
            </a:pPr>
            <a:r>
              <a:rPr lang="en-US" sz="1800" b="0" i="0" u="none" strike="noStrike" baseline="0" dirty="0">
                <a:latin typeface="Agency FB" panose="020B0503020202020204" pitchFamily="34" charset="0"/>
              </a:rPr>
              <a:t>floating-point /double $</a:t>
            </a:r>
            <a:r>
              <a:rPr lang="en-US" sz="1800" b="0" i="0" u="none" strike="noStrike" baseline="0" dirty="0" err="1">
                <a:latin typeface="Agency FB" panose="020B0503020202020204" pitchFamily="34" charset="0"/>
              </a:rPr>
              <a:t>myNumber</a:t>
            </a:r>
            <a:r>
              <a:rPr lang="en-US" sz="1800" b="0" i="0" u="none" strike="noStrike" baseline="0" dirty="0">
                <a:latin typeface="Agency FB" panose="020B0503020202020204" pitchFamily="34" charset="0"/>
              </a:rPr>
              <a:t> = 21.4; </a:t>
            </a:r>
          </a:p>
          <a:p>
            <a:pPr marL="285750" indent="-285750">
              <a:lnSpc>
                <a:spcPct val="200000"/>
              </a:lnSpc>
              <a:buFont typeface="Wingdings" panose="05000000000000000000" pitchFamily="2" charset="2"/>
              <a:buChar char="§"/>
            </a:pPr>
            <a:r>
              <a:rPr lang="en-US" sz="1800" b="0" i="0" u="none" strike="noStrike" baseline="0" dirty="0" err="1">
                <a:latin typeface="Agency FB" panose="020B0503020202020204" pitchFamily="34" charset="0"/>
              </a:rPr>
              <a:t>boolean$gameOver</a:t>
            </a:r>
            <a:r>
              <a:rPr lang="en-US" sz="1800" b="0" i="0" u="none" strike="noStrike" baseline="0" dirty="0">
                <a:latin typeface="Agency FB" panose="020B0503020202020204" pitchFamily="34" charset="0"/>
              </a:rPr>
              <a:t> = false; </a:t>
            </a:r>
          </a:p>
          <a:p>
            <a:pPr algn="l"/>
            <a:endParaRPr lang="en-US" sz="1800" b="0" i="0" u="none" strike="noStrike" baseline="0" dirty="0">
              <a:solidFill>
                <a:srgbClr val="000000"/>
              </a:solidFill>
              <a:latin typeface="Calibri" panose="020F0502020204030204" pitchFamily="34" charset="0"/>
            </a:endParaRPr>
          </a:p>
        </p:txBody>
      </p:sp>
      <p:pic>
        <p:nvPicPr>
          <p:cNvPr id="5" name="Picture 4" descr="Text&#10;&#10;Description automatically generated">
            <a:extLst>
              <a:ext uri="{FF2B5EF4-FFF2-40B4-BE49-F238E27FC236}">
                <a16:creationId xmlns:a16="http://schemas.microsoft.com/office/drawing/2014/main" id="{93EA4BFC-B84B-4610-ABF8-0B40423A871C}"/>
              </a:ext>
            </a:extLst>
          </p:cNvPr>
          <p:cNvPicPr>
            <a:picLocks noChangeAspect="1"/>
          </p:cNvPicPr>
          <p:nvPr/>
        </p:nvPicPr>
        <p:blipFill>
          <a:blip r:embed="rId2"/>
          <a:stretch>
            <a:fillRect/>
          </a:stretch>
        </p:blipFill>
        <p:spPr>
          <a:xfrm>
            <a:off x="5185954" y="1209704"/>
            <a:ext cx="6641737" cy="3735977"/>
          </a:xfrm>
          <a:prstGeom prst="rect">
            <a:avLst/>
          </a:prstGeom>
        </p:spPr>
      </p:pic>
      <p:sp>
        <p:nvSpPr>
          <p:cNvPr id="6" name="Subtitle 2">
            <a:extLst>
              <a:ext uri="{FF2B5EF4-FFF2-40B4-BE49-F238E27FC236}">
                <a16:creationId xmlns:a16="http://schemas.microsoft.com/office/drawing/2014/main" id="{E31966D1-84FF-4726-9455-1333F91E01CB}"/>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325910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F7B383-E89D-453D-874D-6731232E0F8F}"/>
              </a:ext>
            </a:extLst>
          </p:cNvPr>
          <p:cNvSpPr txBox="1"/>
          <p:nvPr/>
        </p:nvSpPr>
        <p:spPr>
          <a:xfrm>
            <a:off x="613953" y="365760"/>
            <a:ext cx="8307978" cy="707886"/>
          </a:xfrm>
          <a:prstGeom prst="rect">
            <a:avLst/>
          </a:prstGeom>
          <a:noFill/>
        </p:spPr>
        <p:txBody>
          <a:bodyPr wrap="square" rtlCol="0">
            <a:spAutoFit/>
          </a:bodyPr>
          <a:lstStyle/>
          <a:p>
            <a:r>
              <a:rPr lang="en-US" sz="4000" b="1" dirty="0">
                <a:latin typeface="Agency FB" panose="020B0503020202020204" pitchFamily="34" charset="0"/>
              </a:rPr>
              <a:t>Double-quoted and Single-quoted strings</a:t>
            </a:r>
          </a:p>
        </p:txBody>
      </p:sp>
      <p:sp>
        <p:nvSpPr>
          <p:cNvPr id="3" name="TextBox 2">
            <a:extLst>
              <a:ext uri="{FF2B5EF4-FFF2-40B4-BE49-F238E27FC236}">
                <a16:creationId xmlns:a16="http://schemas.microsoft.com/office/drawing/2014/main" id="{6A9E1BD3-2CD3-4B4E-A6F5-1B1A27D9C1E1}"/>
              </a:ext>
            </a:extLst>
          </p:cNvPr>
          <p:cNvSpPr txBox="1"/>
          <p:nvPr/>
        </p:nvSpPr>
        <p:spPr>
          <a:xfrm>
            <a:off x="613953" y="696069"/>
            <a:ext cx="4441373" cy="5493812"/>
          </a:xfrm>
          <a:prstGeom prst="rect">
            <a:avLst/>
          </a:prstGeom>
          <a:noFill/>
        </p:spPr>
        <p:txBody>
          <a:bodyPr wrap="square" rtlCol="0">
            <a:spAutoFit/>
          </a:bodyPr>
          <a:lstStyle/>
          <a:p>
            <a:pPr algn="l"/>
            <a:endParaRPr lang="en-US" sz="1800" b="0" i="0" u="none" strike="noStrike" baseline="0" dirty="0">
              <a:solidFill>
                <a:srgbClr val="000000"/>
              </a:solidFill>
              <a:latin typeface="Agency FB" panose="020B0503020202020204" pitchFamily="34" charset="0"/>
            </a:endParaRPr>
          </a:p>
          <a:p>
            <a:endParaRPr lang="en-US" sz="1800" b="0" i="0" u="none" strike="noStrike" baseline="0" dirty="0">
              <a:latin typeface="Agency FB" panose="020B0503020202020204" pitchFamily="34" charset="0"/>
            </a:endParaRPr>
          </a:p>
          <a:p>
            <a:pPr marL="285750" indent="-285750">
              <a:lnSpc>
                <a:spcPct val="150000"/>
              </a:lnSpc>
              <a:buFont typeface="Wingdings" panose="05000000000000000000" pitchFamily="2" charset="2"/>
              <a:buChar char="§"/>
            </a:pPr>
            <a:r>
              <a:rPr lang="en-US" sz="1800" b="0" i="0" u="none" strike="noStrike" baseline="0" dirty="0">
                <a:latin typeface="Agency FB" panose="020B0503020202020204" pitchFamily="34" charset="0"/>
              </a:rPr>
              <a:t>Double quotes can be used within single-quoted strings and vice versa. </a:t>
            </a:r>
          </a:p>
          <a:p>
            <a:pPr marL="285750" indent="-285750">
              <a:lnSpc>
                <a:spcPct val="150000"/>
              </a:lnSpc>
              <a:buFont typeface="Wingdings" panose="05000000000000000000" pitchFamily="2" charset="2"/>
              <a:buChar char="§"/>
            </a:pPr>
            <a:r>
              <a:rPr lang="en-US" sz="1800" b="0" i="0" u="none" strike="noStrike" baseline="0" dirty="0">
                <a:latin typeface="Agency FB" panose="020B0503020202020204" pitchFamily="34" charset="0"/>
              </a:rPr>
              <a:t>Both valid: </a:t>
            </a:r>
          </a:p>
          <a:p>
            <a:pPr marL="742950" lvl="1" indent="-285750">
              <a:buFont typeface="Arial" panose="020B0604020202020204" pitchFamily="34" charset="0"/>
              <a:buChar char="•"/>
            </a:pPr>
            <a:r>
              <a:rPr lang="en-US" b="0" i="0" u="none" strike="noStrike" baseline="0" dirty="0">
                <a:latin typeface="Agency FB" panose="020B0503020202020204" pitchFamily="34" charset="0"/>
              </a:rPr>
              <a:t> $phrase = "It's time to go"; </a:t>
            </a:r>
          </a:p>
          <a:p>
            <a:pPr marL="742950" lvl="1" indent="-285750">
              <a:buFont typeface="Arial" panose="020B0604020202020204" pitchFamily="34" charset="0"/>
              <a:buChar char="•"/>
            </a:pPr>
            <a:r>
              <a:rPr lang="en-US" dirty="0">
                <a:latin typeface="Agency FB" panose="020B0503020202020204" pitchFamily="34" charset="0"/>
              </a:rPr>
              <a:t> </a:t>
            </a:r>
            <a:r>
              <a:rPr lang="en-US" b="0" i="0" u="none" strike="noStrike" baseline="0" dirty="0">
                <a:latin typeface="Agency FB" panose="020B0503020202020204" pitchFamily="34" charset="0"/>
              </a:rPr>
              <a:t>$phrase = 'She said </a:t>
            </a:r>
            <a:r>
              <a:rPr lang="en-US" dirty="0">
                <a:latin typeface="Agency FB" panose="020B0503020202020204" pitchFamily="34" charset="0"/>
              </a:rPr>
              <a:t>“</a:t>
            </a:r>
            <a:r>
              <a:rPr lang="en-US" b="0" i="0" u="none" strike="noStrike" baseline="0" dirty="0">
                <a:latin typeface="Agency FB" panose="020B0503020202020204" pitchFamily="34" charset="0"/>
              </a:rPr>
              <a:t>OK”‘; </a:t>
            </a:r>
          </a:p>
          <a:p>
            <a:pPr lvl="1"/>
            <a:endParaRPr lang="en-US" b="0" i="0" u="none" strike="noStrike" baseline="0" dirty="0">
              <a:latin typeface="Agency FB" panose="020B0503020202020204" pitchFamily="34" charset="0"/>
            </a:endParaRPr>
          </a:p>
          <a:p>
            <a:pPr marL="285750" indent="-285750">
              <a:lnSpc>
                <a:spcPct val="150000"/>
              </a:lnSpc>
              <a:buFont typeface="Wingdings" panose="05000000000000000000" pitchFamily="2" charset="2"/>
              <a:buChar char="§"/>
            </a:pPr>
            <a:r>
              <a:rPr lang="en-US" sz="1800" b="0" i="0" u="none" strike="noStrike" baseline="0" dirty="0">
                <a:latin typeface="Agency FB" panose="020B0503020202020204" pitchFamily="34" charset="0"/>
              </a:rPr>
              <a:t>The following are not valid (error due to mismatch of quotes): </a:t>
            </a:r>
          </a:p>
          <a:p>
            <a:endParaRPr lang="en-US" sz="1800" b="0" i="0" u="none" strike="noStrike" baseline="0" dirty="0">
              <a:latin typeface="Agency FB" panose="020B0503020202020204" pitchFamily="34" charset="0"/>
            </a:endParaRPr>
          </a:p>
          <a:p>
            <a:pPr marL="742950" lvl="1" indent="-285750">
              <a:buFont typeface="Arial" panose="020B0604020202020204" pitchFamily="34" charset="0"/>
              <a:buChar char="•"/>
            </a:pPr>
            <a:r>
              <a:rPr lang="en-US" b="0" i="0" u="none" strike="noStrike" baseline="0" dirty="0">
                <a:latin typeface="Agency FB" panose="020B0503020202020204" pitchFamily="34" charset="0"/>
              </a:rPr>
              <a:t> $phrase = 'It's time to go’; </a:t>
            </a:r>
          </a:p>
          <a:p>
            <a:pPr marL="742950" lvl="1" indent="-285750">
              <a:buFont typeface="Arial" panose="020B0604020202020204" pitchFamily="34" charset="0"/>
              <a:buChar char="•"/>
            </a:pPr>
            <a:r>
              <a:rPr lang="en-US" b="0" i="0" u="none" strike="noStrike" baseline="0" dirty="0">
                <a:latin typeface="Agency FB" panose="020B0503020202020204" pitchFamily="34" charset="0"/>
              </a:rPr>
              <a:t> $phrase = “She said “OK“ “; </a:t>
            </a:r>
          </a:p>
          <a:p>
            <a:pPr lvl="1"/>
            <a:endParaRPr lang="en-US" b="0" i="0" u="none" strike="noStrike" baseline="0" dirty="0">
              <a:latin typeface="Agency FB" panose="020B0503020202020204" pitchFamily="34" charset="0"/>
            </a:endParaRPr>
          </a:p>
          <a:p>
            <a:pPr marL="285750" indent="-285750">
              <a:buFont typeface="Wingdings" panose="05000000000000000000" pitchFamily="2" charset="2"/>
              <a:buChar char="§"/>
            </a:pPr>
            <a:r>
              <a:rPr lang="en-US" sz="1800" b="0" i="0" u="none" strike="noStrike" baseline="0" dirty="0">
                <a:latin typeface="Agency FB" panose="020B0503020202020204" pitchFamily="34" charset="0"/>
              </a:rPr>
              <a:t>If you want to use the same quote within a quoted string you must escape it by using a backslash. </a:t>
            </a:r>
          </a:p>
          <a:p>
            <a:endParaRPr lang="en-US" sz="1800" b="0" i="0" u="none" strike="noStrike" baseline="0" dirty="0">
              <a:latin typeface="Agency FB" panose="020B0503020202020204" pitchFamily="34" charset="0"/>
            </a:endParaRPr>
          </a:p>
        </p:txBody>
      </p:sp>
      <p:pic>
        <p:nvPicPr>
          <p:cNvPr id="5" name="Picture 4">
            <a:extLst>
              <a:ext uri="{FF2B5EF4-FFF2-40B4-BE49-F238E27FC236}">
                <a16:creationId xmlns:a16="http://schemas.microsoft.com/office/drawing/2014/main" id="{93EA4BFC-B84B-4610-ABF8-0B40423A871C}"/>
              </a:ext>
            </a:extLst>
          </p:cNvPr>
          <p:cNvPicPr>
            <a:picLocks noChangeAspect="1"/>
          </p:cNvPicPr>
          <p:nvPr/>
        </p:nvPicPr>
        <p:blipFill>
          <a:blip r:embed="rId2"/>
          <a:srcRect/>
          <a:stretch/>
        </p:blipFill>
        <p:spPr>
          <a:xfrm>
            <a:off x="5185954" y="1209704"/>
            <a:ext cx="6641736" cy="3735977"/>
          </a:xfrm>
          <a:prstGeom prst="rect">
            <a:avLst/>
          </a:prstGeom>
        </p:spPr>
      </p:pic>
      <p:sp>
        <p:nvSpPr>
          <p:cNvPr id="6" name="TextBox 5">
            <a:extLst>
              <a:ext uri="{FF2B5EF4-FFF2-40B4-BE49-F238E27FC236}">
                <a16:creationId xmlns:a16="http://schemas.microsoft.com/office/drawing/2014/main" id="{83D937D8-FFA2-4A0F-97A8-CA978D577FD3}"/>
              </a:ext>
            </a:extLst>
          </p:cNvPr>
          <p:cNvSpPr txBox="1"/>
          <p:nvPr/>
        </p:nvSpPr>
        <p:spPr>
          <a:xfrm>
            <a:off x="5185954" y="5515600"/>
            <a:ext cx="4237447" cy="646331"/>
          </a:xfrm>
          <a:prstGeom prst="rect">
            <a:avLst/>
          </a:prstGeom>
          <a:noFill/>
        </p:spPr>
        <p:txBody>
          <a:bodyPr wrap="square" rtlCol="0">
            <a:spAutoFit/>
          </a:bodyPr>
          <a:lstStyle/>
          <a:p>
            <a:pPr marL="742950" lvl="1" indent="-285750">
              <a:buFont typeface="Arial" panose="020B0604020202020204" pitchFamily="34" charset="0"/>
              <a:buChar char="•"/>
            </a:pPr>
            <a:r>
              <a:rPr lang="en-US" b="0" i="0" u="none" strike="noStrike" baseline="0" dirty="0">
                <a:latin typeface="Agency FB" panose="020B0503020202020204" pitchFamily="34" charset="0"/>
              </a:rPr>
              <a:t>$phrase = 'It\'s time to go'; </a:t>
            </a:r>
          </a:p>
          <a:p>
            <a:pPr marL="742950" lvl="1" indent="-285750">
              <a:buFont typeface="Arial" panose="020B0604020202020204" pitchFamily="34" charset="0"/>
              <a:buChar char="•"/>
            </a:pPr>
            <a:r>
              <a:rPr lang="en-US" b="0" i="0" u="none" strike="noStrike" baseline="0" dirty="0">
                <a:latin typeface="Agency FB" panose="020B0503020202020204" pitchFamily="34" charset="0"/>
              </a:rPr>
              <a:t>$phrase = "He said \"OK\“ "; </a:t>
            </a:r>
            <a:endParaRPr lang="en-US" b="0" i="0" u="none" strike="noStrike" baseline="0" dirty="0">
              <a:solidFill>
                <a:srgbClr val="000000"/>
              </a:solidFill>
              <a:latin typeface="Agency FB" panose="020B0503020202020204" pitchFamily="34" charset="0"/>
            </a:endParaRPr>
          </a:p>
        </p:txBody>
      </p:sp>
      <p:sp>
        <p:nvSpPr>
          <p:cNvPr id="7" name="Subtitle 2">
            <a:extLst>
              <a:ext uri="{FF2B5EF4-FFF2-40B4-BE49-F238E27FC236}">
                <a16:creationId xmlns:a16="http://schemas.microsoft.com/office/drawing/2014/main" id="{204EA9E3-DCFF-4777-B553-D5CCF5879EA9}"/>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196882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7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F7B383-E89D-453D-874D-6731232E0F8F}"/>
              </a:ext>
            </a:extLst>
          </p:cNvPr>
          <p:cNvSpPr txBox="1"/>
          <p:nvPr/>
        </p:nvSpPr>
        <p:spPr>
          <a:xfrm>
            <a:off x="613953" y="365760"/>
            <a:ext cx="8307978" cy="707886"/>
          </a:xfrm>
          <a:prstGeom prst="rect">
            <a:avLst/>
          </a:prstGeom>
          <a:noFill/>
        </p:spPr>
        <p:txBody>
          <a:bodyPr wrap="square" rtlCol="0">
            <a:spAutoFit/>
          </a:bodyPr>
          <a:lstStyle/>
          <a:p>
            <a:r>
              <a:rPr lang="en-US" sz="4000" b="1" dirty="0">
                <a:latin typeface="Agency FB" panose="020B0503020202020204" pitchFamily="34" charset="0"/>
              </a:rPr>
              <a:t>Operators – Arithmetic Operators</a:t>
            </a:r>
          </a:p>
        </p:txBody>
      </p:sp>
      <p:sp>
        <p:nvSpPr>
          <p:cNvPr id="3" name="TextBox 2">
            <a:extLst>
              <a:ext uri="{FF2B5EF4-FFF2-40B4-BE49-F238E27FC236}">
                <a16:creationId xmlns:a16="http://schemas.microsoft.com/office/drawing/2014/main" id="{6A9E1BD3-2CD3-4B4E-A6F5-1B1A27D9C1E1}"/>
              </a:ext>
            </a:extLst>
          </p:cNvPr>
          <p:cNvSpPr txBox="1"/>
          <p:nvPr/>
        </p:nvSpPr>
        <p:spPr>
          <a:xfrm>
            <a:off x="613953" y="1209704"/>
            <a:ext cx="10724608" cy="877613"/>
          </a:xfrm>
          <a:prstGeom prst="rect">
            <a:avLst/>
          </a:prstGeom>
          <a:noFill/>
        </p:spPr>
        <p:txBody>
          <a:bodyPr wrap="square" rtlCol="0">
            <a:spAutoFit/>
          </a:bodyPr>
          <a:lstStyle/>
          <a:p>
            <a:pPr marL="285750" indent="-285750" algn="l">
              <a:lnSpc>
                <a:spcPct val="150000"/>
              </a:lnSpc>
              <a:buFont typeface="Wingdings" panose="05000000000000000000" pitchFamily="2" charset="2"/>
              <a:buChar char="§"/>
            </a:pPr>
            <a:r>
              <a:rPr lang="en-US" b="0" i="0" dirty="0">
                <a:solidFill>
                  <a:srgbClr val="000000"/>
                </a:solidFill>
                <a:effectLst/>
                <a:latin typeface="Agency FB" panose="020B0503020202020204" pitchFamily="34" charset="0"/>
              </a:rPr>
              <a:t>The PHP arithmetic operators are used with numeric values to perform common arithmetical operations, such as addition, subtraction, multiplication etc.</a:t>
            </a:r>
            <a:endParaRPr lang="en-US" sz="1800" b="0" i="0" u="none" strike="noStrike" baseline="0" dirty="0">
              <a:latin typeface="Agency FB" panose="020B0503020202020204" pitchFamily="34" charset="0"/>
            </a:endParaRPr>
          </a:p>
        </p:txBody>
      </p:sp>
      <p:pic>
        <p:nvPicPr>
          <p:cNvPr id="7" name="Picture 6" descr="Table&#10;&#10;Description automatically generated">
            <a:extLst>
              <a:ext uri="{FF2B5EF4-FFF2-40B4-BE49-F238E27FC236}">
                <a16:creationId xmlns:a16="http://schemas.microsoft.com/office/drawing/2014/main" id="{99D6B3BF-1B9B-4A63-AE2C-1011EAB35E24}"/>
              </a:ext>
            </a:extLst>
          </p:cNvPr>
          <p:cNvPicPr>
            <a:picLocks noChangeAspect="1"/>
          </p:cNvPicPr>
          <p:nvPr/>
        </p:nvPicPr>
        <p:blipFill>
          <a:blip r:embed="rId2"/>
          <a:stretch>
            <a:fillRect/>
          </a:stretch>
        </p:blipFill>
        <p:spPr>
          <a:xfrm>
            <a:off x="1028857" y="2256872"/>
            <a:ext cx="10309703" cy="3930568"/>
          </a:xfrm>
          <a:prstGeom prst="rect">
            <a:avLst/>
          </a:prstGeom>
        </p:spPr>
      </p:pic>
      <p:sp>
        <p:nvSpPr>
          <p:cNvPr id="8" name="Subtitle 2">
            <a:extLst>
              <a:ext uri="{FF2B5EF4-FFF2-40B4-BE49-F238E27FC236}">
                <a16:creationId xmlns:a16="http://schemas.microsoft.com/office/drawing/2014/main" id="{CA5F0480-D0B2-44AB-BBD5-EDD2C687167F}"/>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15470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F7B383-E89D-453D-874D-6731232E0F8F}"/>
              </a:ext>
            </a:extLst>
          </p:cNvPr>
          <p:cNvSpPr txBox="1"/>
          <p:nvPr/>
        </p:nvSpPr>
        <p:spPr>
          <a:xfrm>
            <a:off x="613953" y="365760"/>
            <a:ext cx="8307978" cy="707886"/>
          </a:xfrm>
          <a:prstGeom prst="rect">
            <a:avLst/>
          </a:prstGeom>
          <a:noFill/>
        </p:spPr>
        <p:txBody>
          <a:bodyPr wrap="square" rtlCol="0">
            <a:spAutoFit/>
          </a:bodyPr>
          <a:lstStyle/>
          <a:p>
            <a:r>
              <a:rPr lang="en-US" sz="4000" b="1" dirty="0">
                <a:latin typeface="Agency FB" panose="020B0503020202020204" pitchFamily="34" charset="0"/>
              </a:rPr>
              <a:t>Operators – Assignment Operators</a:t>
            </a:r>
          </a:p>
        </p:txBody>
      </p:sp>
      <p:sp>
        <p:nvSpPr>
          <p:cNvPr id="3" name="TextBox 2">
            <a:extLst>
              <a:ext uri="{FF2B5EF4-FFF2-40B4-BE49-F238E27FC236}">
                <a16:creationId xmlns:a16="http://schemas.microsoft.com/office/drawing/2014/main" id="{6A9E1BD3-2CD3-4B4E-A6F5-1B1A27D9C1E1}"/>
              </a:ext>
            </a:extLst>
          </p:cNvPr>
          <p:cNvSpPr txBox="1"/>
          <p:nvPr/>
        </p:nvSpPr>
        <p:spPr>
          <a:xfrm>
            <a:off x="613953" y="1209704"/>
            <a:ext cx="10699931" cy="868892"/>
          </a:xfrm>
          <a:prstGeom prst="rect">
            <a:avLst/>
          </a:prstGeom>
          <a:noFill/>
        </p:spPr>
        <p:txBody>
          <a:bodyPr wrap="square" rtlCol="0">
            <a:spAutoFit/>
          </a:bodyPr>
          <a:lstStyle/>
          <a:p>
            <a:pPr marL="285750" indent="-285750" algn="l">
              <a:lnSpc>
                <a:spcPct val="150000"/>
              </a:lnSpc>
              <a:buFont typeface="Wingdings" panose="05000000000000000000" pitchFamily="2" charset="2"/>
              <a:buChar char="§"/>
            </a:pPr>
            <a:r>
              <a:rPr lang="en-US" b="0" i="0" dirty="0">
                <a:solidFill>
                  <a:srgbClr val="000000"/>
                </a:solidFill>
                <a:effectLst/>
                <a:latin typeface="Agency FB" panose="020B0503020202020204" pitchFamily="34" charset="0"/>
              </a:rPr>
              <a:t>The PHP assignment operators are used with numeric values to write a value to a variable.</a:t>
            </a:r>
          </a:p>
          <a:p>
            <a:pPr marL="285750" indent="-285750" algn="l">
              <a:lnSpc>
                <a:spcPct val="150000"/>
              </a:lnSpc>
              <a:buFont typeface="Wingdings" panose="05000000000000000000" pitchFamily="2" charset="2"/>
              <a:buChar char="§"/>
            </a:pPr>
            <a:r>
              <a:rPr lang="en-US" b="0" i="0" dirty="0">
                <a:solidFill>
                  <a:srgbClr val="000000"/>
                </a:solidFill>
                <a:effectLst/>
                <a:latin typeface="Agency FB" panose="020B0503020202020204" pitchFamily="34" charset="0"/>
              </a:rPr>
              <a:t>The basic assignment operator in PHP is "=". It means that the left operand gets set to the value of the assignment expression on the right.</a:t>
            </a:r>
            <a:endParaRPr lang="en-US" sz="1800" b="0" i="0" u="none" strike="noStrike" baseline="0" dirty="0">
              <a:latin typeface="Agency FB" panose="020B0503020202020204" pitchFamily="34" charset="0"/>
            </a:endParaRPr>
          </a:p>
        </p:txBody>
      </p:sp>
      <p:pic>
        <p:nvPicPr>
          <p:cNvPr id="7" name="Picture 6">
            <a:extLst>
              <a:ext uri="{FF2B5EF4-FFF2-40B4-BE49-F238E27FC236}">
                <a16:creationId xmlns:a16="http://schemas.microsoft.com/office/drawing/2014/main" id="{99D6B3BF-1B9B-4A63-AE2C-1011EAB35E24}"/>
              </a:ext>
            </a:extLst>
          </p:cNvPr>
          <p:cNvPicPr>
            <a:picLocks noChangeAspect="1"/>
          </p:cNvPicPr>
          <p:nvPr/>
        </p:nvPicPr>
        <p:blipFill>
          <a:blip r:embed="rId2"/>
          <a:srcRect/>
          <a:stretch/>
        </p:blipFill>
        <p:spPr>
          <a:xfrm>
            <a:off x="613953" y="2638873"/>
            <a:ext cx="9248884" cy="3548567"/>
          </a:xfrm>
          <a:prstGeom prst="rect">
            <a:avLst/>
          </a:prstGeom>
        </p:spPr>
      </p:pic>
      <p:sp>
        <p:nvSpPr>
          <p:cNvPr id="5" name="Subtitle 2">
            <a:extLst>
              <a:ext uri="{FF2B5EF4-FFF2-40B4-BE49-F238E27FC236}">
                <a16:creationId xmlns:a16="http://schemas.microsoft.com/office/drawing/2014/main" id="{40865DB7-78A7-4CDA-8C83-2B9A9D7D585C}"/>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215993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F7B383-E89D-453D-874D-6731232E0F8F}"/>
              </a:ext>
            </a:extLst>
          </p:cNvPr>
          <p:cNvSpPr txBox="1"/>
          <p:nvPr/>
        </p:nvSpPr>
        <p:spPr>
          <a:xfrm>
            <a:off x="613953" y="365760"/>
            <a:ext cx="8307978" cy="707886"/>
          </a:xfrm>
          <a:prstGeom prst="rect">
            <a:avLst/>
          </a:prstGeom>
          <a:noFill/>
        </p:spPr>
        <p:txBody>
          <a:bodyPr wrap="square" rtlCol="0">
            <a:spAutoFit/>
          </a:bodyPr>
          <a:lstStyle/>
          <a:p>
            <a:r>
              <a:rPr lang="en-US" sz="4000" b="1" dirty="0">
                <a:latin typeface="Agency FB" panose="020B0503020202020204" pitchFamily="34" charset="0"/>
              </a:rPr>
              <a:t>Operators – String Operators</a:t>
            </a:r>
          </a:p>
        </p:txBody>
      </p:sp>
      <p:sp>
        <p:nvSpPr>
          <p:cNvPr id="3" name="TextBox 2">
            <a:extLst>
              <a:ext uri="{FF2B5EF4-FFF2-40B4-BE49-F238E27FC236}">
                <a16:creationId xmlns:a16="http://schemas.microsoft.com/office/drawing/2014/main" id="{6A9E1BD3-2CD3-4B4E-A6F5-1B1A27D9C1E1}"/>
              </a:ext>
            </a:extLst>
          </p:cNvPr>
          <p:cNvSpPr txBox="1"/>
          <p:nvPr/>
        </p:nvSpPr>
        <p:spPr>
          <a:xfrm>
            <a:off x="613953" y="1209704"/>
            <a:ext cx="10216605" cy="462114"/>
          </a:xfrm>
          <a:prstGeom prst="rect">
            <a:avLst/>
          </a:prstGeom>
          <a:noFill/>
        </p:spPr>
        <p:txBody>
          <a:bodyPr wrap="square" rtlCol="0">
            <a:spAutoFit/>
          </a:bodyPr>
          <a:lstStyle/>
          <a:p>
            <a:pPr marL="285750" indent="-285750" algn="l">
              <a:lnSpc>
                <a:spcPct val="150000"/>
              </a:lnSpc>
              <a:buFont typeface="Wingdings" panose="05000000000000000000" pitchFamily="2" charset="2"/>
              <a:buChar char="§"/>
            </a:pPr>
            <a:r>
              <a:rPr lang="en-US" b="0" i="0" dirty="0">
                <a:solidFill>
                  <a:srgbClr val="000000"/>
                </a:solidFill>
                <a:effectLst/>
                <a:latin typeface="Agency FB" panose="020B0503020202020204" pitchFamily="34" charset="0"/>
              </a:rPr>
              <a:t>PHP has two operators that are specially designed for strings.</a:t>
            </a:r>
            <a:endParaRPr lang="en-US" sz="1800" b="0" i="0" u="none" strike="noStrike" baseline="0" dirty="0">
              <a:latin typeface="Agency FB" panose="020B0503020202020204" pitchFamily="34" charset="0"/>
            </a:endParaRPr>
          </a:p>
        </p:txBody>
      </p:sp>
      <p:pic>
        <p:nvPicPr>
          <p:cNvPr id="7" name="Picture 6">
            <a:extLst>
              <a:ext uri="{FF2B5EF4-FFF2-40B4-BE49-F238E27FC236}">
                <a16:creationId xmlns:a16="http://schemas.microsoft.com/office/drawing/2014/main" id="{99D6B3BF-1B9B-4A63-AE2C-1011EAB35E24}"/>
              </a:ext>
            </a:extLst>
          </p:cNvPr>
          <p:cNvPicPr>
            <a:picLocks noChangeAspect="1"/>
          </p:cNvPicPr>
          <p:nvPr/>
        </p:nvPicPr>
        <p:blipFill>
          <a:blip r:embed="rId2"/>
          <a:srcRect/>
          <a:stretch/>
        </p:blipFill>
        <p:spPr>
          <a:xfrm>
            <a:off x="613953" y="2163215"/>
            <a:ext cx="9248884" cy="1729752"/>
          </a:xfrm>
          <a:prstGeom prst="rect">
            <a:avLst/>
          </a:prstGeom>
        </p:spPr>
      </p:pic>
      <p:sp>
        <p:nvSpPr>
          <p:cNvPr id="5" name="TextBox 4">
            <a:extLst>
              <a:ext uri="{FF2B5EF4-FFF2-40B4-BE49-F238E27FC236}">
                <a16:creationId xmlns:a16="http://schemas.microsoft.com/office/drawing/2014/main" id="{024BC2FC-0E98-46AD-88B3-8CA2C2D01E75}"/>
              </a:ext>
            </a:extLst>
          </p:cNvPr>
          <p:cNvSpPr txBox="1"/>
          <p:nvPr/>
        </p:nvSpPr>
        <p:spPr>
          <a:xfrm>
            <a:off x="613953" y="4384364"/>
            <a:ext cx="8307978" cy="707886"/>
          </a:xfrm>
          <a:prstGeom prst="rect">
            <a:avLst/>
          </a:prstGeom>
          <a:noFill/>
        </p:spPr>
        <p:txBody>
          <a:bodyPr wrap="square" rtlCol="0">
            <a:spAutoFit/>
          </a:bodyPr>
          <a:lstStyle/>
          <a:p>
            <a:r>
              <a:rPr lang="en-US" sz="4000" b="1" dirty="0">
                <a:latin typeface="Agency FB" panose="020B0503020202020204" pitchFamily="34" charset="0"/>
              </a:rPr>
              <a:t>Operators – Comparison Operators</a:t>
            </a:r>
          </a:p>
        </p:txBody>
      </p:sp>
      <p:sp>
        <p:nvSpPr>
          <p:cNvPr id="6" name="TextBox 5">
            <a:extLst>
              <a:ext uri="{FF2B5EF4-FFF2-40B4-BE49-F238E27FC236}">
                <a16:creationId xmlns:a16="http://schemas.microsoft.com/office/drawing/2014/main" id="{B85092EA-05E5-4BE8-A6D7-CDD0A14A166B}"/>
              </a:ext>
            </a:extLst>
          </p:cNvPr>
          <p:cNvSpPr txBox="1"/>
          <p:nvPr/>
        </p:nvSpPr>
        <p:spPr>
          <a:xfrm>
            <a:off x="613953" y="5186182"/>
            <a:ext cx="11405325" cy="462114"/>
          </a:xfrm>
          <a:prstGeom prst="rect">
            <a:avLst/>
          </a:prstGeom>
          <a:noFill/>
        </p:spPr>
        <p:txBody>
          <a:bodyPr wrap="square" rtlCol="0">
            <a:spAutoFit/>
          </a:bodyPr>
          <a:lstStyle/>
          <a:p>
            <a:pPr marL="285750" indent="-285750" algn="l">
              <a:lnSpc>
                <a:spcPct val="150000"/>
              </a:lnSpc>
              <a:buFont typeface="Wingdings" panose="05000000000000000000" pitchFamily="2" charset="2"/>
              <a:buChar char="§"/>
            </a:pPr>
            <a:r>
              <a:rPr lang="en-US" b="0" i="0" dirty="0">
                <a:solidFill>
                  <a:srgbClr val="000000"/>
                </a:solidFill>
                <a:effectLst/>
                <a:latin typeface="Agency FB" panose="020B0503020202020204" pitchFamily="34" charset="0"/>
              </a:rPr>
              <a:t>The PHP comparison operators are used to compare two values (number or string):</a:t>
            </a:r>
            <a:endParaRPr lang="en-US" sz="1800" b="0" i="0" u="none" strike="noStrike" baseline="0" dirty="0">
              <a:latin typeface="Agency FB" panose="020B0503020202020204" pitchFamily="34" charset="0"/>
            </a:endParaRPr>
          </a:p>
        </p:txBody>
      </p:sp>
      <p:sp>
        <p:nvSpPr>
          <p:cNvPr id="8" name="Subtitle 2">
            <a:extLst>
              <a:ext uri="{FF2B5EF4-FFF2-40B4-BE49-F238E27FC236}">
                <a16:creationId xmlns:a16="http://schemas.microsoft.com/office/drawing/2014/main" id="{3C063B79-0635-4EF4-BBC6-73FF63088069}"/>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297009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C3D424-497C-4127-8D2F-E877C6431F13}"/>
              </a:ext>
            </a:extLst>
          </p:cNvPr>
          <p:cNvPicPr>
            <a:picLocks noChangeAspect="1"/>
          </p:cNvPicPr>
          <p:nvPr/>
        </p:nvPicPr>
        <p:blipFill>
          <a:blip r:embed="rId2"/>
          <a:srcRect/>
          <a:stretch/>
        </p:blipFill>
        <p:spPr>
          <a:xfrm>
            <a:off x="903514" y="484745"/>
            <a:ext cx="10384971" cy="5223723"/>
          </a:xfrm>
          <a:prstGeom prst="rect">
            <a:avLst/>
          </a:prstGeom>
        </p:spPr>
      </p:pic>
      <p:sp>
        <p:nvSpPr>
          <p:cNvPr id="9" name="Subtitle 2">
            <a:extLst>
              <a:ext uri="{FF2B5EF4-FFF2-40B4-BE49-F238E27FC236}">
                <a16:creationId xmlns:a16="http://schemas.microsoft.com/office/drawing/2014/main" id="{C4BE167A-19FE-4571-BFDC-A9C1C4E32931}"/>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160160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0AEFB6-4B38-45D3-A030-4A367E12BCDB}"/>
              </a:ext>
            </a:extLst>
          </p:cNvPr>
          <p:cNvSpPr txBox="1"/>
          <p:nvPr/>
        </p:nvSpPr>
        <p:spPr>
          <a:xfrm>
            <a:off x="413656" y="299321"/>
            <a:ext cx="7257144" cy="584775"/>
          </a:xfrm>
          <a:prstGeom prst="rect">
            <a:avLst/>
          </a:prstGeom>
          <a:noFill/>
        </p:spPr>
        <p:txBody>
          <a:bodyPr wrap="square" rtlCol="0">
            <a:spAutoFit/>
          </a:bodyPr>
          <a:lstStyle/>
          <a:p>
            <a:r>
              <a:rPr lang="en-US" sz="3200" b="1" dirty="0">
                <a:solidFill>
                  <a:srgbClr val="2B0165"/>
                </a:solidFill>
                <a:latin typeface="Arial" panose="020B0604020202020204" pitchFamily="34" charset="0"/>
                <a:cs typeface="Arial" panose="020B0604020202020204" pitchFamily="34" charset="0"/>
              </a:rPr>
              <a:t>Anatomy of an HTML tag</a:t>
            </a:r>
          </a:p>
        </p:txBody>
      </p:sp>
      <p:sp>
        <p:nvSpPr>
          <p:cNvPr id="5" name="TextBox 4">
            <a:extLst>
              <a:ext uri="{FF2B5EF4-FFF2-40B4-BE49-F238E27FC236}">
                <a16:creationId xmlns:a16="http://schemas.microsoft.com/office/drawing/2014/main" id="{60516EFC-1A52-401C-9D2A-A344E58DF8DE}"/>
              </a:ext>
            </a:extLst>
          </p:cNvPr>
          <p:cNvSpPr txBox="1"/>
          <p:nvPr/>
        </p:nvSpPr>
        <p:spPr>
          <a:xfrm>
            <a:off x="836022" y="1867040"/>
            <a:ext cx="4650378" cy="1815882"/>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tx1">
                    <a:lumMod val="95000"/>
                    <a:lumOff val="5000"/>
                  </a:schemeClr>
                </a:solidFill>
                <a:latin typeface="Arial" panose="020B0604020202020204" pitchFamily="34" charset="0"/>
                <a:cs typeface="Arial" panose="020B0604020202020204" pitchFamily="34" charset="0"/>
              </a:rPr>
              <a:t>Start tag</a:t>
            </a:r>
          </a:p>
          <a:p>
            <a:pPr marL="457200" indent="-457200">
              <a:buFont typeface="Arial" panose="020B0604020202020204" pitchFamily="34" charset="0"/>
              <a:buChar char="•"/>
            </a:pPr>
            <a:r>
              <a:rPr lang="en-US" sz="2800" b="1" dirty="0">
                <a:solidFill>
                  <a:schemeClr val="tx1">
                    <a:lumMod val="95000"/>
                    <a:lumOff val="5000"/>
                  </a:schemeClr>
                </a:solidFill>
                <a:latin typeface="Arial" panose="020B0604020202020204" pitchFamily="34" charset="0"/>
                <a:cs typeface="Arial" panose="020B0604020202020204" pitchFamily="34" charset="0"/>
              </a:rPr>
              <a:t>Attribute – value pair *</a:t>
            </a:r>
          </a:p>
          <a:p>
            <a:pPr marL="457200" indent="-457200">
              <a:buFont typeface="Arial" panose="020B0604020202020204" pitchFamily="34" charset="0"/>
              <a:buChar char="•"/>
            </a:pPr>
            <a:r>
              <a:rPr lang="en-US" sz="2800" b="1" dirty="0">
                <a:solidFill>
                  <a:schemeClr val="tx1">
                    <a:lumMod val="95000"/>
                    <a:lumOff val="5000"/>
                  </a:schemeClr>
                </a:solidFill>
                <a:latin typeface="Arial" panose="020B0604020202020204" pitchFamily="34" charset="0"/>
                <a:cs typeface="Arial" panose="020B0604020202020204" pitchFamily="34" charset="0"/>
              </a:rPr>
              <a:t>Content *</a:t>
            </a:r>
          </a:p>
          <a:p>
            <a:pPr marL="457200" indent="-457200">
              <a:buFont typeface="Arial" panose="020B0604020202020204" pitchFamily="34" charset="0"/>
              <a:buChar char="•"/>
            </a:pPr>
            <a:r>
              <a:rPr lang="en-US" sz="2800" b="1" dirty="0">
                <a:solidFill>
                  <a:schemeClr val="tx1">
                    <a:lumMod val="95000"/>
                    <a:lumOff val="5000"/>
                  </a:schemeClr>
                </a:solidFill>
                <a:latin typeface="Arial" panose="020B0604020202020204" pitchFamily="34" charset="0"/>
                <a:cs typeface="Arial" panose="020B0604020202020204" pitchFamily="34" charset="0"/>
              </a:rPr>
              <a:t>End Tag</a:t>
            </a:r>
          </a:p>
        </p:txBody>
      </p:sp>
      <p:sp>
        <p:nvSpPr>
          <p:cNvPr id="6" name="TextBox 5">
            <a:extLst>
              <a:ext uri="{FF2B5EF4-FFF2-40B4-BE49-F238E27FC236}">
                <a16:creationId xmlns:a16="http://schemas.microsoft.com/office/drawing/2014/main" id="{84646D59-A6AB-4846-858B-D1129F0C8F2D}"/>
              </a:ext>
            </a:extLst>
          </p:cNvPr>
          <p:cNvSpPr txBox="1"/>
          <p:nvPr/>
        </p:nvSpPr>
        <p:spPr>
          <a:xfrm>
            <a:off x="413656" y="1232262"/>
            <a:ext cx="7257144" cy="523220"/>
          </a:xfrm>
          <a:prstGeom prst="rect">
            <a:avLst/>
          </a:prstGeom>
          <a:noFill/>
        </p:spPr>
        <p:txBody>
          <a:bodyPr wrap="square" rtlCol="0">
            <a:spAutoFit/>
          </a:bodyPr>
          <a:lstStyle/>
          <a:p>
            <a:pPr marL="457200" indent="-457200">
              <a:buFont typeface="Courier New" panose="02070309020205020404" pitchFamily="49" charset="0"/>
              <a:buChar char="o"/>
            </a:pPr>
            <a:r>
              <a:rPr lang="en-US" sz="2800" b="1" dirty="0">
                <a:solidFill>
                  <a:schemeClr val="tx1">
                    <a:lumMod val="95000"/>
                    <a:lumOff val="5000"/>
                  </a:schemeClr>
                </a:solidFill>
                <a:latin typeface="Arial" panose="020B0604020202020204" pitchFamily="34" charset="0"/>
                <a:cs typeface="Arial" panose="020B0604020202020204" pitchFamily="34" charset="0"/>
              </a:rPr>
              <a:t>Html element</a:t>
            </a:r>
          </a:p>
        </p:txBody>
      </p:sp>
      <p:sp>
        <p:nvSpPr>
          <p:cNvPr id="7" name="TextBox 6">
            <a:extLst>
              <a:ext uri="{FF2B5EF4-FFF2-40B4-BE49-F238E27FC236}">
                <a16:creationId xmlns:a16="http://schemas.microsoft.com/office/drawing/2014/main" id="{BA2D33D6-3AA6-4B1D-A5AD-E8D19A61FEA9}"/>
              </a:ext>
            </a:extLst>
          </p:cNvPr>
          <p:cNvSpPr txBox="1"/>
          <p:nvPr/>
        </p:nvSpPr>
        <p:spPr>
          <a:xfrm>
            <a:off x="836021" y="3965806"/>
            <a:ext cx="4963887" cy="400110"/>
          </a:xfrm>
          <a:prstGeom prst="rect">
            <a:avLst/>
          </a:prstGeom>
          <a:noFill/>
        </p:spPr>
        <p:txBody>
          <a:bodyPr wrap="square" rtlCol="0">
            <a:spAutoFit/>
          </a:bodyPr>
          <a:lstStyle/>
          <a:p>
            <a:r>
              <a:rPr lang="en-US" sz="2000" b="1" dirty="0">
                <a:solidFill>
                  <a:schemeClr val="tx1">
                    <a:lumMod val="95000"/>
                    <a:lumOff val="5000"/>
                  </a:schemeClr>
                </a:solidFill>
                <a:latin typeface="Arial" panose="020B0604020202020204" pitchFamily="34" charset="0"/>
                <a:cs typeface="Arial" panose="020B0604020202020204" pitchFamily="34" charset="0"/>
              </a:rPr>
              <a:t>*not all elements have these</a:t>
            </a:r>
          </a:p>
        </p:txBody>
      </p:sp>
      <p:pic>
        <p:nvPicPr>
          <p:cNvPr id="9" name="Picture 8">
            <a:extLst>
              <a:ext uri="{FF2B5EF4-FFF2-40B4-BE49-F238E27FC236}">
                <a16:creationId xmlns:a16="http://schemas.microsoft.com/office/drawing/2014/main" id="{992BC151-32E3-45D3-BD58-A3B34691D15A}"/>
              </a:ext>
            </a:extLst>
          </p:cNvPr>
          <p:cNvPicPr>
            <a:picLocks noChangeAspect="1"/>
          </p:cNvPicPr>
          <p:nvPr/>
        </p:nvPicPr>
        <p:blipFill>
          <a:blip r:embed="rId2"/>
          <a:srcRect/>
          <a:stretch/>
        </p:blipFill>
        <p:spPr>
          <a:xfrm>
            <a:off x="5885542" y="1820740"/>
            <a:ext cx="5715000" cy="1819275"/>
          </a:xfrm>
          <a:prstGeom prst="rect">
            <a:avLst/>
          </a:prstGeom>
        </p:spPr>
      </p:pic>
      <p:cxnSp>
        <p:nvCxnSpPr>
          <p:cNvPr id="10" name="Connector: Elbow 9">
            <a:extLst>
              <a:ext uri="{FF2B5EF4-FFF2-40B4-BE49-F238E27FC236}">
                <a16:creationId xmlns:a16="http://schemas.microsoft.com/office/drawing/2014/main" id="{796385F2-855C-4431-A703-4D1581924FDB}"/>
              </a:ext>
            </a:extLst>
          </p:cNvPr>
          <p:cNvCxnSpPr>
            <a:cxnSpLocks/>
          </p:cNvCxnSpPr>
          <p:nvPr/>
        </p:nvCxnSpPr>
        <p:spPr>
          <a:xfrm rot="16200000" flipH="1">
            <a:off x="1365581" y="4946701"/>
            <a:ext cx="1527330" cy="365760"/>
          </a:xfrm>
          <a:prstGeom prst="bentConnector3">
            <a:avLst>
              <a:gd name="adj1" fmla="val 10046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Diagram, schematic&#10;&#10;Description automatically generated">
            <a:extLst>
              <a:ext uri="{FF2B5EF4-FFF2-40B4-BE49-F238E27FC236}">
                <a16:creationId xmlns:a16="http://schemas.microsoft.com/office/drawing/2014/main" id="{0379C69F-AA65-4173-93A2-C2A303017FEB}"/>
              </a:ext>
            </a:extLst>
          </p:cNvPr>
          <p:cNvPicPr>
            <a:picLocks noChangeAspect="1"/>
          </p:cNvPicPr>
          <p:nvPr/>
        </p:nvPicPr>
        <p:blipFill>
          <a:blip r:embed="rId3"/>
          <a:stretch>
            <a:fillRect/>
          </a:stretch>
        </p:blipFill>
        <p:spPr>
          <a:xfrm>
            <a:off x="2518956" y="5035188"/>
            <a:ext cx="4258786" cy="1561555"/>
          </a:xfrm>
          <a:prstGeom prst="rect">
            <a:avLst/>
          </a:prstGeom>
        </p:spPr>
      </p:pic>
    </p:spTree>
    <p:extLst>
      <p:ext uri="{BB962C8B-B14F-4D97-AF65-F5344CB8AC3E}">
        <p14:creationId xmlns:p14="http://schemas.microsoft.com/office/powerpoint/2010/main" val="2814933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9E1BD3-2CD3-4B4E-A6F5-1B1A27D9C1E1}"/>
              </a:ext>
            </a:extLst>
          </p:cNvPr>
          <p:cNvSpPr txBox="1"/>
          <p:nvPr/>
        </p:nvSpPr>
        <p:spPr>
          <a:xfrm>
            <a:off x="613953" y="1209704"/>
            <a:ext cx="10659294" cy="462114"/>
          </a:xfrm>
          <a:prstGeom prst="rect">
            <a:avLst/>
          </a:prstGeom>
          <a:noFill/>
        </p:spPr>
        <p:txBody>
          <a:bodyPr wrap="square" rtlCol="0">
            <a:spAutoFit/>
          </a:bodyPr>
          <a:lstStyle/>
          <a:p>
            <a:pPr marL="285750" indent="-285750" algn="l">
              <a:lnSpc>
                <a:spcPct val="150000"/>
              </a:lnSpc>
              <a:buFont typeface="Wingdings" panose="05000000000000000000" pitchFamily="2" charset="2"/>
              <a:buChar char="§"/>
            </a:pPr>
            <a:r>
              <a:rPr lang="en-US" b="0" i="0" dirty="0">
                <a:solidFill>
                  <a:srgbClr val="000000"/>
                </a:solidFill>
                <a:effectLst/>
                <a:latin typeface="Agency FB" panose="020B0503020202020204" pitchFamily="34" charset="0"/>
              </a:rPr>
              <a:t>The PHP logical operators are used to combine conditional statements.</a:t>
            </a:r>
            <a:endParaRPr lang="en-US" sz="1800" b="0" i="0" u="none" strike="noStrike" baseline="0" dirty="0">
              <a:latin typeface="Agency FB" panose="020B0503020202020204" pitchFamily="34" charset="0"/>
            </a:endParaRPr>
          </a:p>
        </p:txBody>
      </p:sp>
      <p:pic>
        <p:nvPicPr>
          <p:cNvPr id="7" name="Picture 6">
            <a:extLst>
              <a:ext uri="{FF2B5EF4-FFF2-40B4-BE49-F238E27FC236}">
                <a16:creationId xmlns:a16="http://schemas.microsoft.com/office/drawing/2014/main" id="{99D6B3BF-1B9B-4A63-AE2C-1011EAB35E24}"/>
              </a:ext>
            </a:extLst>
          </p:cNvPr>
          <p:cNvPicPr>
            <a:picLocks noChangeAspect="1"/>
          </p:cNvPicPr>
          <p:nvPr/>
        </p:nvPicPr>
        <p:blipFill>
          <a:blip r:embed="rId2"/>
          <a:srcRect/>
          <a:stretch/>
        </p:blipFill>
        <p:spPr>
          <a:xfrm>
            <a:off x="613953" y="2010676"/>
            <a:ext cx="10659293" cy="3264338"/>
          </a:xfrm>
          <a:prstGeom prst="rect">
            <a:avLst/>
          </a:prstGeom>
        </p:spPr>
      </p:pic>
      <p:sp>
        <p:nvSpPr>
          <p:cNvPr id="8" name="TextBox 7">
            <a:extLst>
              <a:ext uri="{FF2B5EF4-FFF2-40B4-BE49-F238E27FC236}">
                <a16:creationId xmlns:a16="http://schemas.microsoft.com/office/drawing/2014/main" id="{5C73B645-0AC8-41A3-A9AC-2D82AC7FA87A}"/>
              </a:ext>
            </a:extLst>
          </p:cNvPr>
          <p:cNvSpPr txBox="1"/>
          <p:nvPr/>
        </p:nvSpPr>
        <p:spPr>
          <a:xfrm>
            <a:off x="613953" y="162960"/>
            <a:ext cx="8307978" cy="707886"/>
          </a:xfrm>
          <a:prstGeom prst="rect">
            <a:avLst/>
          </a:prstGeom>
          <a:noFill/>
        </p:spPr>
        <p:txBody>
          <a:bodyPr wrap="square" rtlCol="0">
            <a:spAutoFit/>
          </a:bodyPr>
          <a:lstStyle/>
          <a:p>
            <a:r>
              <a:rPr lang="en-US" sz="4000" b="1" dirty="0">
                <a:latin typeface="Agency FB" panose="020B0503020202020204" pitchFamily="34" charset="0"/>
              </a:rPr>
              <a:t>Operators – Logical Operators</a:t>
            </a:r>
          </a:p>
        </p:txBody>
      </p:sp>
      <p:sp>
        <p:nvSpPr>
          <p:cNvPr id="9" name="Subtitle 2">
            <a:extLst>
              <a:ext uri="{FF2B5EF4-FFF2-40B4-BE49-F238E27FC236}">
                <a16:creationId xmlns:a16="http://schemas.microsoft.com/office/drawing/2014/main" id="{79AF1A14-C4E2-4EB0-B1FF-CB648673EB4C}"/>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135902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9E1BD3-2CD3-4B4E-A6F5-1B1A27D9C1E1}"/>
              </a:ext>
            </a:extLst>
          </p:cNvPr>
          <p:cNvSpPr txBox="1"/>
          <p:nvPr/>
        </p:nvSpPr>
        <p:spPr>
          <a:xfrm>
            <a:off x="613953" y="1209704"/>
            <a:ext cx="10595428" cy="462114"/>
          </a:xfrm>
          <a:prstGeom prst="rect">
            <a:avLst/>
          </a:prstGeom>
          <a:noFill/>
        </p:spPr>
        <p:txBody>
          <a:bodyPr wrap="square" rtlCol="0">
            <a:spAutoFit/>
          </a:bodyPr>
          <a:lstStyle/>
          <a:p>
            <a:pPr marL="285750" indent="-285750" algn="l">
              <a:lnSpc>
                <a:spcPct val="150000"/>
              </a:lnSpc>
              <a:buFont typeface="Wingdings" panose="05000000000000000000" pitchFamily="2" charset="2"/>
              <a:buChar char="§"/>
            </a:pPr>
            <a:r>
              <a:rPr lang="en-US" b="0" i="0" dirty="0">
                <a:solidFill>
                  <a:srgbClr val="000000"/>
                </a:solidFill>
                <a:effectLst/>
                <a:latin typeface="Agency FB" panose="020B0503020202020204" pitchFamily="34" charset="0"/>
              </a:rPr>
              <a:t>The PHP array operators are used to compare arrays.</a:t>
            </a:r>
            <a:endParaRPr lang="en-US" sz="1800" b="0" i="0" u="none" strike="noStrike" baseline="0" dirty="0">
              <a:latin typeface="Agency FB" panose="020B0503020202020204" pitchFamily="34" charset="0"/>
            </a:endParaRPr>
          </a:p>
        </p:txBody>
      </p:sp>
      <p:pic>
        <p:nvPicPr>
          <p:cNvPr id="7" name="Picture 6">
            <a:extLst>
              <a:ext uri="{FF2B5EF4-FFF2-40B4-BE49-F238E27FC236}">
                <a16:creationId xmlns:a16="http://schemas.microsoft.com/office/drawing/2014/main" id="{99D6B3BF-1B9B-4A63-AE2C-1011EAB35E24}"/>
              </a:ext>
            </a:extLst>
          </p:cNvPr>
          <p:cNvPicPr>
            <a:picLocks noChangeAspect="1"/>
          </p:cNvPicPr>
          <p:nvPr/>
        </p:nvPicPr>
        <p:blipFill>
          <a:blip r:embed="rId2"/>
          <a:srcRect/>
          <a:stretch/>
        </p:blipFill>
        <p:spPr>
          <a:xfrm>
            <a:off x="613953" y="2010676"/>
            <a:ext cx="11103430" cy="4141930"/>
          </a:xfrm>
          <a:prstGeom prst="rect">
            <a:avLst/>
          </a:prstGeom>
        </p:spPr>
      </p:pic>
      <p:sp>
        <p:nvSpPr>
          <p:cNvPr id="8" name="TextBox 7">
            <a:extLst>
              <a:ext uri="{FF2B5EF4-FFF2-40B4-BE49-F238E27FC236}">
                <a16:creationId xmlns:a16="http://schemas.microsoft.com/office/drawing/2014/main" id="{5C73B645-0AC8-41A3-A9AC-2D82AC7FA87A}"/>
              </a:ext>
            </a:extLst>
          </p:cNvPr>
          <p:cNvSpPr txBox="1"/>
          <p:nvPr/>
        </p:nvSpPr>
        <p:spPr>
          <a:xfrm>
            <a:off x="613953" y="162960"/>
            <a:ext cx="8307978" cy="707886"/>
          </a:xfrm>
          <a:prstGeom prst="rect">
            <a:avLst/>
          </a:prstGeom>
          <a:noFill/>
        </p:spPr>
        <p:txBody>
          <a:bodyPr wrap="square" rtlCol="0">
            <a:spAutoFit/>
          </a:bodyPr>
          <a:lstStyle/>
          <a:p>
            <a:r>
              <a:rPr lang="en-US" sz="4000" b="1" dirty="0">
                <a:latin typeface="Agency FB" panose="020B0503020202020204" pitchFamily="34" charset="0"/>
              </a:rPr>
              <a:t>Operators – Array Operators</a:t>
            </a:r>
          </a:p>
        </p:txBody>
      </p:sp>
      <p:sp>
        <p:nvSpPr>
          <p:cNvPr id="5" name="Subtitle 2">
            <a:extLst>
              <a:ext uri="{FF2B5EF4-FFF2-40B4-BE49-F238E27FC236}">
                <a16:creationId xmlns:a16="http://schemas.microsoft.com/office/drawing/2014/main" id="{685DE235-300E-4865-B774-E0548682F02F}"/>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172010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9E1BD3-2CD3-4B4E-A6F5-1B1A27D9C1E1}"/>
              </a:ext>
            </a:extLst>
          </p:cNvPr>
          <p:cNvSpPr txBox="1"/>
          <p:nvPr/>
        </p:nvSpPr>
        <p:spPr>
          <a:xfrm>
            <a:off x="494938" y="1209704"/>
            <a:ext cx="11405325" cy="462114"/>
          </a:xfrm>
          <a:prstGeom prst="rect">
            <a:avLst/>
          </a:prstGeom>
          <a:noFill/>
        </p:spPr>
        <p:txBody>
          <a:bodyPr wrap="square" rtlCol="0">
            <a:spAutoFit/>
          </a:bodyPr>
          <a:lstStyle/>
          <a:p>
            <a:pPr marL="285750" indent="-285750" algn="l">
              <a:lnSpc>
                <a:spcPct val="150000"/>
              </a:lnSpc>
              <a:buFont typeface="Wingdings" panose="05000000000000000000" pitchFamily="2" charset="2"/>
              <a:buChar char="§"/>
            </a:pPr>
            <a:r>
              <a:rPr lang="en-US" b="0" i="0" dirty="0">
                <a:solidFill>
                  <a:srgbClr val="000000"/>
                </a:solidFill>
                <a:effectLst/>
                <a:latin typeface="Agency FB" panose="020B0503020202020204" pitchFamily="34" charset="0"/>
              </a:rPr>
              <a:t>What is a control structure?</a:t>
            </a:r>
            <a:endParaRPr lang="en-US" sz="1800" b="0" i="0" u="none" strike="noStrike" baseline="0" dirty="0">
              <a:latin typeface="Agency FB" panose="020B0503020202020204" pitchFamily="34" charset="0"/>
            </a:endParaRPr>
          </a:p>
        </p:txBody>
      </p:sp>
      <p:sp>
        <p:nvSpPr>
          <p:cNvPr id="8" name="TextBox 7">
            <a:extLst>
              <a:ext uri="{FF2B5EF4-FFF2-40B4-BE49-F238E27FC236}">
                <a16:creationId xmlns:a16="http://schemas.microsoft.com/office/drawing/2014/main" id="{5C73B645-0AC8-41A3-A9AC-2D82AC7FA87A}"/>
              </a:ext>
            </a:extLst>
          </p:cNvPr>
          <p:cNvSpPr txBox="1"/>
          <p:nvPr/>
        </p:nvSpPr>
        <p:spPr>
          <a:xfrm>
            <a:off x="613953" y="162960"/>
            <a:ext cx="8307978" cy="707886"/>
          </a:xfrm>
          <a:prstGeom prst="rect">
            <a:avLst/>
          </a:prstGeom>
          <a:noFill/>
        </p:spPr>
        <p:txBody>
          <a:bodyPr wrap="square" rtlCol="0">
            <a:spAutoFit/>
          </a:bodyPr>
          <a:lstStyle/>
          <a:p>
            <a:r>
              <a:rPr lang="en-US" sz="4000" b="1" dirty="0">
                <a:latin typeface="Agency FB" panose="020B0503020202020204" pitchFamily="34" charset="0"/>
              </a:rPr>
              <a:t>Control Structures</a:t>
            </a:r>
          </a:p>
        </p:txBody>
      </p:sp>
      <p:sp>
        <p:nvSpPr>
          <p:cNvPr id="5" name="TextBox 4">
            <a:extLst>
              <a:ext uri="{FF2B5EF4-FFF2-40B4-BE49-F238E27FC236}">
                <a16:creationId xmlns:a16="http://schemas.microsoft.com/office/drawing/2014/main" id="{41E3DFC7-71B4-4FF6-A1B0-E6E06073D413}"/>
              </a:ext>
            </a:extLst>
          </p:cNvPr>
          <p:cNvSpPr txBox="1"/>
          <p:nvPr/>
        </p:nvSpPr>
        <p:spPr>
          <a:xfrm>
            <a:off x="809896" y="1671818"/>
            <a:ext cx="9875521" cy="462114"/>
          </a:xfrm>
          <a:prstGeom prst="rect">
            <a:avLst/>
          </a:prstGeom>
          <a:noFill/>
        </p:spPr>
        <p:txBody>
          <a:bodyPr wrap="square" rtlCol="0">
            <a:spAutoFit/>
          </a:bodyPr>
          <a:lstStyle/>
          <a:p>
            <a:pPr algn="l">
              <a:lnSpc>
                <a:spcPct val="150000"/>
              </a:lnSpc>
            </a:pPr>
            <a:r>
              <a:rPr lang="en-US" b="0" i="0" dirty="0">
                <a:solidFill>
                  <a:srgbClr val="777BB3"/>
                </a:solidFill>
                <a:effectLst/>
                <a:latin typeface="Agency FB" panose="020B0503020202020204" pitchFamily="34" charset="0"/>
              </a:rPr>
              <a:t>In simple terms, a control structure allows you to control the flow of code execution in your application.</a:t>
            </a:r>
            <a:endParaRPr lang="en-US" sz="1800" b="0" i="0" u="none" strike="noStrike" baseline="0" dirty="0">
              <a:solidFill>
                <a:srgbClr val="777BB3"/>
              </a:solidFill>
              <a:latin typeface="Agency FB" panose="020B0503020202020204" pitchFamily="34" charset="0"/>
            </a:endParaRPr>
          </a:p>
        </p:txBody>
      </p:sp>
      <p:sp>
        <p:nvSpPr>
          <p:cNvPr id="6" name="TextBox 5">
            <a:extLst>
              <a:ext uri="{FF2B5EF4-FFF2-40B4-BE49-F238E27FC236}">
                <a16:creationId xmlns:a16="http://schemas.microsoft.com/office/drawing/2014/main" id="{4FF22E0A-8E9D-4BE7-9D5C-C48EB88B7447}"/>
              </a:ext>
            </a:extLst>
          </p:cNvPr>
          <p:cNvSpPr txBox="1"/>
          <p:nvPr/>
        </p:nvSpPr>
        <p:spPr>
          <a:xfrm>
            <a:off x="809895" y="2133932"/>
            <a:ext cx="9875521" cy="868571"/>
          </a:xfrm>
          <a:prstGeom prst="rect">
            <a:avLst/>
          </a:prstGeom>
          <a:noFill/>
        </p:spPr>
        <p:txBody>
          <a:bodyPr wrap="square" rtlCol="0">
            <a:spAutoFit/>
          </a:bodyPr>
          <a:lstStyle/>
          <a:p>
            <a:pPr algn="l">
              <a:lnSpc>
                <a:spcPct val="150000"/>
              </a:lnSpc>
            </a:pPr>
            <a:r>
              <a:rPr lang="en-US" b="0" i="0" dirty="0">
                <a:solidFill>
                  <a:srgbClr val="3A3A3A"/>
                </a:solidFill>
                <a:effectLst/>
                <a:latin typeface="Agency FB" panose="020B0503020202020204" pitchFamily="34" charset="0"/>
              </a:rPr>
              <a:t>Control structures are core features of the PHP language that allow your script to respond differently to different inputs or situations. This could allow your script to give different responses based on user input, file contents, or some other data.</a:t>
            </a:r>
            <a:endParaRPr lang="en-US" sz="1800" b="1" i="0" u="none" strike="noStrike" baseline="0" dirty="0">
              <a:solidFill>
                <a:schemeClr val="tx1">
                  <a:lumMod val="95000"/>
                  <a:lumOff val="5000"/>
                </a:schemeClr>
              </a:solidFill>
              <a:latin typeface="Agency FB" panose="020B0503020202020204" pitchFamily="34" charset="0"/>
            </a:endParaRPr>
          </a:p>
        </p:txBody>
      </p:sp>
      <p:sp>
        <p:nvSpPr>
          <p:cNvPr id="9" name="TextBox 8">
            <a:extLst>
              <a:ext uri="{FF2B5EF4-FFF2-40B4-BE49-F238E27FC236}">
                <a16:creationId xmlns:a16="http://schemas.microsoft.com/office/drawing/2014/main" id="{2DF8A8D0-237F-401E-8D30-338D422CF0E0}"/>
              </a:ext>
            </a:extLst>
          </p:cNvPr>
          <p:cNvSpPr txBox="1"/>
          <p:nvPr/>
        </p:nvSpPr>
        <p:spPr>
          <a:xfrm>
            <a:off x="809894" y="3448594"/>
            <a:ext cx="5286106" cy="464871"/>
          </a:xfrm>
          <a:prstGeom prst="rect">
            <a:avLst/>
          </a:prstGeom>
          <a:noFill/>
        </p:spPr>
        <p:txBody>
          <a:bodyPr wrap="square" rtlCol="0">
            <a:spAutoFit/>
          </a:bodyPr>
          <a:lstStyle/>
          <a:p>
            <a:pPr algn="l">
              <a:lnSpc>
                <a:spcPct val="150000"/>
              </a:lnSpc>
            </a:pPr>
            <a:r>
              <a:rPr lang="en-US" b="0" i="0" dirty="0">
                <a:solidFill>
                  <a:srgbClr val="777BB3"/>
                </a:solidFill>
                <a:effectLst/>
                <a:latin typeface="Agency FB" panose="020B0503020202020204" pitchFamily="34" charset="0"/>
              </a:rPr>
              <a:t>PHP supports several different control structures:</a:t>
            </a:r>
            <a:endParaRPr lang="en-US" sz="1800" b="1" i="0" u="none" strike="noStrike" baseline="0" dirty="0">
              <a:solidFill>
                <a:srgbClr val="777BB3"/>
              </a:solidFill>
              <a:latin typeface="Agency FB" panose="020B0503020202020204" pitchFamily="34" charset="0"/>
            </a:endParaRPr>
          </a:p>
        </p:txBody>
      </p:sp>
      <p:sp>
        <p:nvSpPr>
          <p:cNvPr id="10" name="TextBox 9">
            <a:extLst>
              <a:ext uri="{FF2B5EF4-FFF2-40B4-BE49-F238E27FC236}">
                <a16:creationId xmlns:a16="http://schemas.microsoft.com/office/drawing/2014/main" id="{4571E21F-04A1-4F62-928E-9F998FE88B58}"/>
              </a:ext>
            </a:extLst>
          </p:cNvPr>
          <p:cNvSpPr txBox="1"/>
          <p:nvPr/>
        </p:nvSpPr>
        <p:spPr>
          <a:xfrm>
            <a:off x="1071151" y="4002148"/>
            <a:ext cx="5286106" cy="2031325"/>
          </a:xfrm>
          <a:prstGeom prst="rect">
            <a:avLst/>
          </a:prstGeom>
          <a:noFill/>
        </p:spPr>
        <p:txBody>
          <a:bodyPr wrap="square" rtlCol="0">
            <a:spAutoFit/>
          </a:bodyPr>
          <a:lstStyle/>
          <a:p>
            <a:pPr marL="285750" indent="-285750" algn="l">
              <a:buFont typeface="Courier New" panose="02070309020205020404" pitchFamily="49" charset="0"/>
              <a:buChar char="o"/>
            </a:pPr>
            <a:r>
              <a:rPr lang="en-US" sz="1800" b="1" i="0" u="none" strike="noStrike" baseline="0" dirty="0">
                <a:solidFill>
                  <a:srgbClr val="777BB3"/>
                </a:solidFill>
                <a:latin typeface="Agency FB" panose="020B0503020202020204" pitchFamily="34" charset="0"/>
              </a:rPr>
              <a:t>If – else</a:t>
            </a:r>
          </a:p>
          <a:p>
            <a:pPr marL="285750" indent="-285750" algn="l">
              <a:buFont typeface="Courier New" panose="02070309020205020404" pitchFamily="49" charset="0"/>
              <a:buChar char="o"/>
            </a:pPr>
            <a:r>
              <a:rPr lang="en-US" b="1" dirty="0">
                <a:solidFill>
                  <a:srgbClr val="777BB3"/>
                </a:solidFill>
                <a:latin typeface="Agency FB" panose="020B0503020202020204" pitchFamily="34" charset="0"/>
              </a:rPr>
              <a:t>switch</a:t>
            </a:r>
          </a:p>
          <a:p>
            <a:pPr marL="285750" indent="-285750" algn="l">
              <a:buFont typeface="Courier New" panose="02070309020205020404" pitchFamily="49" charset="0"/>
              <a:buChar char="o"/>
            </a:pPr>
            <a:r>
              <a:rPr lang="en-US" b="1" dirty="0">
                <a:solidFill>
                  <a:srgbClr val="777BB3"/>
                </a:solidFill>
                <a:latin typeface="Agency FB" panose="020B0503020202020204" pitchFamily="34" charset="0"/>
              </a:rPr>
              <a:t>w</a:t>
            </a:r>
            <a:r>
              <a:rPr lang="en-US" sz="1800" b="1" i="0" u="none" strike="noStrike" baseline="0" dirty="0">
                <a:solidFill>
                  <a:srgbClr val="777BB3"/>
                </a:solidFill>
                <a:latin typeface="Agency FB" panose="020B0503020202020204" pitchFamily="34" charset="0"/>
              </a:rPr>
              <a:t>hile</a:t>
            </a:r>
          </a:p>
          <a:p>
            <a:pPr marL="285750" indent="-285750" algn="l">
              <a:buFont typeface="Courier New" panose="02070309020205020404" pitchFamily="49" charset="0"/>
              <a:buChar char="o"/>
            </a:pPr>
            <a:r>
              <a:rPr lang="en-US" b="1" dirty="0">
                <a:solidFill>
                  <a:srgbClr val="777BB3"/>
                </a:solidFill>
                <a:latin typeface="Agency FB" panose="020B0503020202020204" pitchFamily="34" charset="0"/>
              </a:rPr>
              <a:t>d</a:t>
            </a:r>
            <a:r>
              <a:rPr lang="en-US" sz="1800" b="1" i="0" u="none" strike="noStrike" baseline="0" dirty="0">
                <a:solidFill>
                  <a:srgbClr val="777BB3"/>
                </a:solidFill>
                <a:latin typeface="Agency FB" panose="020B0503020202020204" pitchFamily="34" charset="0"/>
              </a:rPr>
              <a:t>o while</a:t>
            </a:r>
          </a:p>
          <a:p>
            <a:pPr marL="285750" indent="-285750" algn="l">
              <a:buFont typeface="Courier New" panose="02070309020205020404" pitchFamily="49" charset="0"/>
              <a:buChar char="o"/>
            </a:pPr>
            <a:r>
              <a:rPr lang="en-US" b="1" dirty="0">
                <a:solidFill>
                  <a:srgbClr val="777BB3"/>
                </a:solidFill>
                <a:latin typeface="Agency FB" panose="020B0503020202020204" pitchFamily="34" charset="0"/>
              </a:rPr>
              <a:t>for</a:t>
            </a:r>
          </a:p>
          <a:p>
            <a:pPr marL="285750" indent="-285750" algn="l">
              <a:buFont typeface="Courier New" panose="02070309020205020404" pitchFamily="49" charset="0"/>
              <a:buChar char="o"/>
            </a:pPr>
            <a:r>
              <a:rPr lang="en-US" b="1" dirty="0">
                <a:solidFill>
                  <a:srgbClr val="777BB3"/>
                </a:solidFill>
                <a:latin typeface="Agency FB" panose="020B0503020202020204" pitchFamily="34" charset="0"/>
              </a:rPr>
              <a:t>f</a:t>
            </a:r>
            <a:r>
              <a:rPr lang="en-US" sz="1800" b="1" i="0" u="none" strike="noStrike" baseline="0" dirty="0">
                <a:solidFill>
                  <a:srgbClr val="777BB3"/>
                </a:solidFill>
                <a:latin typeface="Agency FB" panose="020B0503020202020204" pitchFamily="34" charset="0"/>
              </a:rPr>
              <a:t>oreach</a:t>
            </a:r>
          </a:p>
          <a:p>
            <a:pPr marL="285750" indent="-285750" algn="l">
              <a:buFont typeface="Courier New" panose="02070309020205020404" pitchFamily="49" charset="0"/>
              <a:buChar char="o"/>
            </a:pPr>
            <a:r>
              <a:rPr lang="en-US" b="1" dirty="0">
                <a:solidFill>
                  <a:srgbClr val="777BB3"/>
                </a:solidFill>
                <a:latin typeface="Agency FB" panose="020B0503020202020204" pitchFamily="34" charset="0"/>
              </a:rPr>
              <a:t>continue and break</a:t>
            </a:r>
            <a:endParaRPr lang="en-US" sz="1800" b="1" i="0" u="none" strike="noStrike" baseline="0" dirty="0">
              <a:solidFill>
                <a:srgbClr val="777BB3"/>
              </a:solidFill>
              <a:latin typeface="Agency FB" panose="020B0503020202020204" pitchFamily="34" charset="0"/>
            </a:endParaRPr>
          </a:p>
        </p:txBody>
      </p:sp>
      <p:sp>
        <p:nvSpPr>
          <p:cNvPr id="11" name="Subtitle 2">
            <a:extLst>
              <a:ext uri="{FF2B5EF4-FFF2-40B4-BE49-F238E27FC236}">
                <a16:creationId xmlns:a16="http://schemas.microsoft.com/office/drawing/2014/main" id="{2A9BA77A-E658-424C-AF1D-0A32BB70A32D}"/>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424961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7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73B645-0AC8-41A3-A9AC-2D82AC7FA87A}"/>
              </a:ext>
            </a:extLst>
          </p:cNvPr>
          <p:cNvSpPr txBox="1"/>
          <p:nvPr/>
        </p:nvSpPr>
        <p:spPr>
          <a:xfrm>
            <a:off x="613953" y="162960"/>
            <a:ext cx="8307978" cy="707886"/>
          </a:xfrm>
          <a:prstGeom prst="rect">
            <a:avLst/>
          </a:prstGeom>
          <a:noFill/>
        </p:spPr>
        <p:txBody>
          <a:bodyPr wrap="square" rtlCol="0">
            <a:spAutoFit/>
          </a:bodyPr>
          <a:lstStyle/>
          <a:p>
            <a:r>
              <a:rPr lang="en-US" sz="4000" b="1" dirty="0">
                <a:latin typeface="Agency FB" panose="020B0503020202020204" pitchFamily="34" charset="0"/>
              </a:rPr>
              <a:t>If else ladder</a:t>
            </a:r>
          </a:p>
        </p:txBody>
      </p:sp>
      <p:sp>
        <p:nvSpPr>
          <p:cNvPr id="10" name="TextBox 9">
            <a:extLst>
              <a:ext uri="{FF2B5EF4-FFF2-40B4-BE49-F238E27FC236}">
                <a16:creationId xmlns:a16="http://schemas.microsoft.com/office/drawing/2014/main" id="{4571E21F-04A1-4F62-928E-9F998FE88B58}"/>
              </a:ext>
            </a:extLst>
          </p:cNvPr>
          <p:cNvSpPr txBox="1"/>
          <p:nvPr/>
        </p:nvSpPr>
        <p:spPr>
          <a:xfrm>
            <a:off x="613953" y="1180572"/>
            <a:ext cx="10019215" cy="646331"/>
          </a:xfrm>
          <a:prstGeom prst="rect">
            <a:avLst/>
          </a:prstGeom>
          <a:noFill/>
        </p:spPr>
        <p:txBody>
          <a:bodyPr wrap="square" rtlCol="0">
            <a:spAutoFit/>
          </a:bodyPr>
          <a:lstStyle/>
          <a:p>
            <a:pPr algn="l"/>
            <a:r>
              <a:rPr lang="en-US" b="0" i="0" dirty="0">
                <a:solidFill>
                  <a:srgbClr val="222222"/>
                </a:solidFill>
                <a:effectLst/>
                <a:latin typeface="Agency FB" panose="020B0503020202020204" pitchFamily="34" charset="0"/>
              </a:rPr>
              <a:t>If… then... else is the </a:t>
            </a:r>
            <a:r>
              <a:rPr lang="en-US" b="1" i="0" dirty="0">
                <a:solidFill>
                  <a:srgbClr val="222222"/>
                </a:solidFill>
                <a:effectLst/>
                <a:latin typeface="Agency FB" panose="020B0503020202020204" pitchFamily="34" charset="0"/>
              </a:rPr>
              <a:t>simplest</a:t>
            </a:r>
            <a:r>
              <a:rPr lang="en-US" b="0" i="0" dirty="0">
                <a:solidFill>
                  <a:srgbClr val="222222"/>
                </a:solidFill>
                <a:effectLst/>
                <a:latin typeface="Agency FB" panose="020B0503020202020204" pitchFamily="34" charset="0"/>
              </a:rPr>
              <a:t> </a:t>
            </a:r>
            <a:r>
              <a:rPr lang="en-US" b="1" i="0" dirty="0">
                <a:solidFill>
                  <a:srgbClr val="222222"/>
                </a:solidFill>
                <a:effectLst/>
                <a:latin typeface="Agency FB" panose="020B0503020202020204" pitchFamily="34" charset="0"/>
              </a:rPr>
              <a:t>control</a:t>
            </a:r>
            <a:r>
              <a:rPr lang="en-US" b="0" i="0" dirty="0">
                <a:solidFill>
                  <a:srgbClr val="222222"/>
                </a:solidFill>
                <a:effectLst/>
                <a:latin typeface="Agency FB" panose="020B0503020202020204" pitchFamily="34" charset="0"/>
              </a:rPr>
              <a:t> </a:t>
            </a:r>
            <a:r>
              <a:rPr lang="en-US" b="1" i="0" dirty="0">
                <a:solidFill>
                  <a:srgbClr val="222222"/>
                </a:solidFill>
                <a:effectLst/>
                <a:latin typeface="Agency FB" panose="020B0503020202020204" pitchFamily="34" charset="0"/>
              </a:rPr>
              <a:t>structure</a:t>
            </a:r>
            <a:r>
              <a:rPr lang="en-US" b="0" i="0" dirty="0">
                <a:solidFill>
                  <a:srgbClr val="222222"/>
                </a:solidFill>
                <a:effectLst/>
                <a:latin typeface="Agency FB" panose="020B0503020202020204" pitchFamily="34" charset="0"/>
              </a:rPr>
              <a:t>. It evaluates the conditions using Boolean logic</a:t>
            </a:r>
            <a:br>
              <a:rPr lang="en-US" dirty="0">
                <a:latin typeface="Agency FB" panose="020B0503020202020204" pitchFamily="34" charset="0"/>
              </a:rPr>
            </a:br>
            <a:r>
              <a:rPr lang="en-US" b="1" i="0" dirty="0">
                <a:solidFill>
                  <a:srgbClr val="222222"/>
                </a:solidFill>
                <a:effectLst/>
                <a:latin typeface="Agency FB" panose="020B0503020202020204" pitchFamily="34" charset="0"/>
              </a:rPr>
              <a:t>When to use if… then… else</a:t>
            </a:r>
            <a:endParaRPr lang="en-US" sz="1800" b="1" i="0" u="none" strike="noStrike" baseline="0" dirty="0">
              <a:solidFill>
                <a:srgbClr val="777BB3"/>
              </a:solidFill>
              <a:latin typeface="Agency FB" panose="020B0503020202020204" pitchFamily="34" charset="0"/>
            </a:endParaRPr>
          </a:p>
        </p:txBody>
      </p:sp>
      <p:pic>
        <p:nvPicPr>
          <p:cNvPr id="7" name="Picture 6" descr="Text, letter&#10;&#10;Description automatically generated">
            <a:extLst>
              <a:ext uri="{FF2B5EF4-FFF2-40B4-BE49-F238E27FC236}">
                <a16:creationId xmlns:a16="http://schemas.microsoft.com/office/drawing/2014/main" id="{7025113D-6B16-4311-A881-F3F32C29E18A}"/>
              </a:ext>
            </a:extLst>
          </p:cNvPr>
          <p:cNvPicPr>
            <a:picLocks noChangeAspect="1"/>
          </p:cNvPicPr>
          <p:nvPr/>
        </p:nvPicPr>
        <p:blipFill>
          <a:blip r:embed="rId2"/>
          <a:stretch>
            <a:fillRect/>
          </a:stretch>
        </p:blipFill>
        <p:spPr>
          <a:xfrm>
            <a:off x="613953" y="1967017"/>
            <a:ext cx="4180118" cy="4015773"/>
          </a:xfrm>
          <a:prstGeom prst="rect">
            <a:avLst/>
          </a:prstGeom>
        </p:spPr>
      </p:pic>
      <p:sp>
        <p:nvSpPr>
          <p:cNvPr id="11" name="TextBox 10">
            <a:extLst>
              <a:ext uri="{FF2B5EF4-FFF2-40B4-BE49-F238E27FC236}">
                <a16:creationId xmlns:a16="http://schemas.microsoft.com/office/drawing/2014/main" id="{3F9F87D7-BA09-4991-956A-52CB71AFCE9F}"/>
              </a:ext>
            </a:extLst>
          </p:cNvPr>
          <p:cNvSpPr txBox="1"/>
          <p:nvPr/>
        </p:nvSpPr>
        <p:spPr>
          <a:xfrm>
            <a:off x="5451568" y="2491211"/>
            <a:ext cx="6435631" cy="2218941"/>
          </a:xfrm>
          <a:prstGeom prst="rect">
            <a:avLst/>
          </a:prstGeom>
          <a:noFill/>
        </p:spPr>
        <p:txBody>
          <a:bodyPr wrap="square" rtlCol="0">
            <a:spAutoFit/>
          </a:bodyPr>
          <a:lstStyle/>
          <a:p>
            <a:pPr marL="285750" indent="-285750" algn="l">
              <a:lnSpc>
                <a:spcPct val="200000"/>
              </a:lnSpc>
              <a:buFont typeface="Wingdings" panose="05000000000000000000" pitchFamily="2" charset="2"/>
              <a:buChar char="§"/>
            </a:pPr>
            <a:r>
              <a:rPr lang="en-US" b="0" i="0" dirty="0">
                <a:solidFill>
                  <a:srgbClr val="222222"/>
                </a:solidFill>
                <a:effectLst/>
                <a:latin typeface="Agency FB" panose="020B0503020202020204" pitchFamily="34" charset="0"/>
              </a:rPr>
              <a:t>“</a:t>
            </a:r>
            <a:r>
              <a:rPr lang="en-US" b="1" i="0" dirty="0">
                <a:solidFill>
                  <a:srgbClr val="222222"/>
                </a:solidFill>
                <a:effectLst/>
                <a:latin typeface="Agency FB" panose="020B0503020202020204" pitchFamily="34" charset="0"/>
              </a:rPr>
              <a:t>if (condition is true)”</a:t>
            </a:r>
            <a:r>
              <a:rPr lang="en-US" b="0" i="0" dirty="0">
                <a:solidFill>
                  <a:srgbClr val="222222"/>
                </a:solidFill>
                <a:effectLst/>
                <a:latin typeface="Agency FB" panose="020B0503020202020204" pitchFamily="34" charset="0"/>
              </a:rPr>
              <a:t> is the control structure</a:t>
            </a:r>
          </a:p>
          <a:p>
            <a:pPr marL="285750" indent="-285750" algn="l">
              <a:lnSpc>
                <a:spcPct val="200000"/>
              </a:lnSpc>
              <a:buFont typeface="Wingdings" panose="05000000000000000000" pitchFamily="2" charset="2"/>
              <a:buChar char="§"/>
            </a:pPr>
            <a:r>
              <a:rPr lang="en-US" b="0" i="0" dirty="0">
                <a:solidFill>
                  <a:srgbClr val="222222"/>
                </a:solidFill>
                <a:effectLst/>
                <a:latin typeface="Agency FB" panose="020B0503020202020204" pitchFamily="34" charset="0"/>
              </a:rPr>
              <a:t>“</a:t>
            </a:r>
            <a:r>
              <a:rPr lang="en-US" b="1" i="0" dirty="0">
                <a:solidFill>
                  <a:srgbClr val="222222"/>
                </a:solidFill>
                <a:effectLst/>
                <a:latin typeface="Agency FB" panose="020B0503020202020204" pitchFamily="34" charset="0"/>
              </a:rPr>
              <a:t>block one</a:t>
            </a:r>
            <a:r>
              <a:rPr lang="en-US" b="0" i="0" dirty="0">
                <a:solidFill>
                  <a:srgbClr val="222222"/>
                </a:solidFill>
                <a:effectLst/>
                <a:latin typeface="Agency FB" panose="020B0503020202020204" pitchFamily="34" charset="0"/>
              </a:rPr>
              <a:t>” is the code to be executed if the condition is true</a:t>
            </a:r>
          </a:p>
          <a:p>
            <a:pPr marL="285750" indent="-285750" algn="l">
              <a:lnSpc>
                <a:spcPct val="200000"/>
              </a:lnSpc>
              <a:buFont typeface="Wingdings" panose="05000000000000000000" pitchFamily="2" charset="2"/>
              <a:buChar char="§"/>
            </a:pPr>
            <a:r>
              <a:rPr lang="en-US" b="1" i="0" dirty="0">
                <a:solidFill>
                  <a:srgbClr val="222222"/>
                </a:solidFill>
                <a:effectLst/>
                <a:latin typeface="Agency FB" panose="020B0503020202020204" pitchFamily="34" charset="0"/>
              </a:rPr>
              <a:t>{…else…} </a:t>
            </a:r>
            <a:r>
              <a:rPr lang="en-US" b="0" i="0" dirty="0">
                <a:solidFill>
                  <a:srgbClr val="222222"/>
                </a:solidFill>
                <a:effectLst/>
                <a:latin typeface="Agency FB" panose="020B0503020202020204" pitchFamily="34" charset="0"/>
              </a:rPr>
              <a:t>is the fallback if the condition is false</a:t>
            </a:r>
          </a:p>
          <a:p>
            <a:pPr marL="285750" indent="-285750" algn="l">
              <a:lnSpc>
                <a:spcPct val="200000"/>
              </a:lnSpc>
              <a:buFont typeface="Wingdings" panose="05000000000000000000" pitchFamily="2" charset="2"/>
              <a:buChar char="§"/>
            </a:pPr>
            <a:r>
              <a:rPr lang="en-US" b="0" i="0" dirty="0">
                <a:solidFill>
                  <a:srgbClr val="222222"/>
                </a:solidFill>
                <a:effectLst/>
                <a:latin typeface="Agency FB" panose="020B0503020202020204" pitchFamily="34" charset="0"/>
              </a:rPr>
              <a:t>“</a:t>
            </a:r>
            <a:r>
              <a:rPr lang="en-US" b="1" i="0" dirty="0">
                <a:solidFill>
                  <a:srgbClr val="222222"/>
                </a:solidFill>
                <a:effectLst/>
                <a:latin typeface="Agency FB" panose="020B0503020202020204" pitchFamily="34" charset="0"/>
              </a:rPr>
              <a:t>block two</a:t>
            </a:r>
            <a:r>
              <a:rPr lang="en-US" b="0" i="0" dirty="0">
                <a:solidFill>
                  <a:srgbClr val="222222"/>
                </a:solidFill>
                <a:effectLst/>
                <a:latin typeface="Agency FB" panose="020B0503020202020204" pitchFamily="34" charset="0"/>
              </a:rPr>
              <a:t>” is the block of code executed if the condition is false</a:t>
            </a:r>
          </a:p>
        </p:txBody>
      </p:sp>
      <p:sp>
        <p:nvSpPr>
          <p:cNvPr id="12" name="Subtitle 2">
            <a:extLst>
              <a:ext uri="{FF2B5EF4-FFF2-40B4-BE49-F238E27FC236}">
                <a16:creationId xmlns:a16="http://schemas.microsoft.com/office/drawing/2014/main" id="{E9053255-31EC-4CBD-836A-242408EE76D1}"/>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210153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7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73B645-0AC8-41A3-A9AC-2D82AC7FA87A}"/>
              </a:ext>
            </a:extLst>
          </p:cNvPr>
          <p:cNvSpPr txBox="1"/>
          <p:nvPr/>
        </p:nvSpPr>
        <p:spPr>
          <a:xfrm>
            <a:off x="613953" y="162960"/>
            <a:ext cx="8307978" cy="707886"/>
          </a:xfrm>
          <a:prstGeom prst="rect">
            <a:avLst/>
          </a:prstGeom>
          <a:noFill/>
        </p:spPr>
        <p:txBody>
          <a:bodyPr wrap="square" rtlCol="0">
            <a:spAutoFit/>
          </a:bodyPr>
          <a:lstStyle/>
          <a:p>
            <a:r>
              <a:rPr lang="en-US" sz="4000" b="1" dirty="0">
                <a:latin typeface="Agency FB" panose="020B0503020202020204" pitchFamily="34" charset="0"/>
              </a:rPr>
              <a:t>switch</a:t>
            </a:r>
          </a:p>
        </p:txBody>
      </p:sp>
      <p:sp>
        <p:nvSpPr>
          <p:cNvPr id="10" name="TextBox 9">
            <a:extLst>
              <a:ext uri="{FF2B5EF4-FFF2-40B4-BE49-F238E27FC236}">
                <a16:creationId xmlns:a16="http://schemas.microsoft.com/office/drawing/2014/main" id="{4571E21F-04A1-4F62-928E-9F998FE88B58}"/>
              </a:ext>
            </a:extLst>
          </p:cNvPr>
          <p:cNvSpPr txBox="1"/>
          <p:nvPr/>
        </p:nvSpPr>
        <p:spPr>
          <a:xfrm>
            <a:off x="613953" y="1180572"/>
            <a:ext cx="10019215" cy="646331"/>
          </a:xfrm>
          <a:prstGeom prst="rect">
            <a:avLst/>
          </a:prstGeom>
          <a:noFill/>
        </p:spPr>
        <p:txBody>
          <a:bodyPr wrap="square" rtlCol="0">
            <a:spAutoFit/>
          </a:bodyPr>
          <a:lstStyle/>
          <a:p>
            <a:pPr algn="l"/>
            <a:r>
              <a:rPr lang="en-US" b="1" i="0" dirty="0">
                <a:solidFill>
                  <a:srgbClr val="222222"/>
                </a:solidFill>
                <a:effectLst/>
                <a:latin typeface="Agency FB" panose="020B0503020202020204" pitchFamily="34" charset="0"/>
              </a:rPr>
              <a:t>Switch… case</a:t>
            </a:r>
            <a:r>
              <a:rPr lang="en-US" b="0" i="0" dirty="0">
                <a:solidFill>
                  <a:srgbClr val="222222"/>
                </a:solidFill>
                <a:effectLst/>
                <a:latin typeface="Agency FB" panose="020B0503020202020204" pitchFamily="34" charset="0"/>
              </a:rPr>
              <a:t> is like the </a:t>
            </a:r>
            <a:r>
              <a:rPr lang="en-US" b="1" i="0" dirty="0">
                <a:solidFill>
                  <a:srgbClr val="222222"/>
                </a:solidFill>
                <a:effectLst/>
                <a:latin typeface="Agency FB" panose="020B0503020202020204" pitchFamily="34" charset="0"/>
              </a:rPr>
              <a:t>if then… else</a:t>
            </a:r>
            <a:r>
              <a:rPr lang="en-US" b="0" i="0" dirty="0">
                <a:solidFill>
                  <a:srgbClr val="222222"/>
                </a:solidFill>
                <a:effectLst/>
                <a:latin typeface="Agency FB" panose="020B0503020202020204" pitchFamily="34" charset="0"/>
              </a:rPr>
              <a:t> control structure. It only </a:t>
            </a:r>
            <a:r>
              <a:rPr lang="en-US" b="1" i="0" dirty="0">
                <a:solidFill>
                  <a:srgbClr val="222222"/>
                </a:solidFill>
                <a:effectLst/>
                <a:latin typeface="Agency FB" panose="020B0503020202020204" pitchFamily="34" charset="0"/>
              </a:rPr>
              <a:t>executes</a:t>
            </a:r>
            <a:r>
              <a:rPr lang="en-US" b="0" i="0" dirty="0">
                <a:solidFill>
                  <a:srgbClr val="222222"/>
                </a:solidFill>
                <a:effectLst/>
                <a:latin typeface="Agency FB" panose="020B0503020202020204" pitchFamily="34" charset="0"/>
              </a:rPr>
              <a:t> a single block of code depending on the </a:t>
            </a:r>
            <a:r>
              <a:rPr lang="en-US" b="1" i="0" dirty="0">
                <a:solidFill>
                  <a:srgbClr val="222222"/>
                </a:solidFill>
                <a:effectLst/>
                <a:latin typeface="Agency FB" panose="020B0503020202020204" pitchFamily="34" charset="0"/>
              </a:rPr>
              <a:t>value</a:t>
            </a:r>
            <a:r>
              <a:rPr lang="en-US" b="0" i="0" dirty="0">
                <a:solidFill>
                  <a:srgbClr val="222222"/>
                </a:solidFill>
                <a:effectLst/>
                <a:latin typeface="Agency FB" panose="020B0503020202020204" pitchFamily="34" charset="0"/>
              </a:rPr>
              <a:t> of the condition.</a:t>
            </a:r>
          </a:p>
        </p:txBody>
      </p:sp>
      <p:pic>
        <p:nvPicPr>
          <p:cNvPr id="7" name="Picture 6">
            <a:extLst>
              <a:ext uri="{FF2B5EF4-FFF2-40B4-BE49-F238E27FC236}">
                <a16:creationId xmlns:a16="http://schemas.microsoft.com/office/drawing/2014/main" id="{7025113D-6B16-4311-A881-F3F32C29E18A}"/>
              </a:ext>
            </a:extLst>
          </p:cNvPr>
          <p:cNvPicPr>
            <a:picLocks noChangeAspect="1"/>
          </p:cNvPicPr>
          <p:nvPr/>
        </p:nvPicPr>
        <p:blipFill>
          <a:blip r:embed="rId2"/>
          <a:srcRect/>
          <a:stretch/>
        </p:blipFill>
        <p:spPr>
          <a:xfrm>
            <a:off x="613953" y="1967017"/>
            <a:ext cx="4336870" cy="4185589"/>
          </a:xfrm>
          <a:prstGeom prst="rect">
            <a:avLst/>
          </a:prstGeom>
        </p:spPr>
      </p:pic>
      <p:sp>
        <p:nvSpPr>
          <p:cNvPr id="11" name="TextBox 10">
            <a:extLst>
              <a:ext uri="{FF2B5EF4-FFF2-40B4-BE49-F238E27FC236}">
                <a16:creationId xmlns:a16="http://schemas.microsoft.com/office/drawing/2014/main" id="{3F9F87D7-BA09-4991-956A-52CB71AFCE9F}"/>
              </a:ext>
            </a:extLst>
          </p:cNvPr>
          <p:cNvSpPr txBox="1"/>
          <p:nvPr/>
        </p:nvSpPr>
        <p:spPr>
          <a:xfrm>
            <a:off x="5412380" y="2136629"/>
            <a:ext cx="6435631" cy="3450945"/>
          </a:xfrm>
          <a:prstGeom prst="rect">
            <a:avLst/>
          </a:prstGeom>
          <a:noFill/>
        </p:spPr>
        <p:txBody>
          <a:bodyPr wrap="square" rtlCol="0">
            <a:spAutoFit/>
          </a:bodyPr>
          <a:lstStyle/>
          <a:p>
            <a:pPr marL="285750" indent="-285750" algn="l">
              <a:lnSpc>
                <a:spcPct val="250000"/>
              </a:lnSpc>
              <a:buFont typeface="Wingdings" panose="05000000000000000000" pitchFamily="2" charset="2"/>
              <a:buChar char="§"/>
            </a:pPr>
            <a:r>
              <a:rPr lang="en-US" b="1" i="0" dirty="0">
                <a:solidFill>
                  <a:srgbClr val="222222"/>
                </a:solidFill>
                <a:effectLst/>
                <a:latin typeface="Agency FB" panose="020B0503020202020204" pitchFamily="34" charset="0"/>
              </a:rPr>
              <a:t>“switch(…){…}”</a:t>
            </a:r>
            <a:r>
              <a:rPr lang="en-US" b="0" i="0" dirty="0">
                <a:solidFill>
                  <a:srgbClr val="222222"/>
                </a:solidFill>
                <a:effectLst/>
                <a:latin typeface="Agency FB" panose="020B0503020202020204" pitchFamily="34" charset="0"/>
              </a:rPr>
              <a:t> is the control structure block code</a:t>
            </a:r>
          </a:p>
          <a:p>
            <a:pPr marL="285750" indent="-285750" algn="l">
              <a:lnSpc>
                <a:spcPct val="250000"/>
              </a:lnSpc>
              <a:buFont typeface="Wingdings" panose="05000000000000000000" pitchFamily="2" charset="2"/>
              <a:buChar char="§"/>
            </a:pPr>
            <a:r>
              <a:rPr lang="en-US" b="1" i="0" dirty="0">
                <a:solidFill>
                  <a:srgbClr val="222222"/>
                </a:solidFill>
                <a:effectLst/>
                <a:latin typeface="Agency FB" panose="020B0503020202020204" pitchFamily="34" charset="0"/>
              </a:rPr>
              <a:t>“case value: case…”</a:t>
            </a:r>
            <a:r>
              <a:rPr lang="en-US" b="0" i="0" dirty="0">
                <a:solidFill>
                  <a:srgbClr val="222222"/>
                </a:solidFill>
                <a:effectLst/>
                <a:latin typeface="Agency FB" panose="020B0503020202020204" pitchFamily="34" charset="0"/>
              </a:rPr>
              <a:t> are the blocks of code to be executed depending on the value of the condition</a:t>
            </a:r>
          </a:p>
          <a:p>
            <a:pPr marL="285750" indent="-285750" algn="l">
              <a:lnSpc>
                <a:spcPct val="250000"/>
              </a:lnSpc>
              <a:buFont typeface="Wingdings" panose="05000000000000000000" pitchFamily="2" charset="2"/>
              <a:buChar char="§"/>
            </a:pPr>
            <a:r>
              <a:rPr lang="en-US" b="1" i="0" dirty="0">
                <a:solidFill>
                  <a:srgbClr val="222222"/>
                </a:solidFill>
                <a:effectLst/>
                <a:latin typeface="Agency FB" panose="020B0503020202020204" pitchFamily="34" charset="0"/>
              </a:rPr>
              <a:t>“default:”</a:t>
            </a:r>
            <a:r>
              <a:rPr lang="en-US" b="0" i="0" dirty="0">
                <a:solidFill>
                  <a:srgbClr val="222222"/>
                </a:solidFill>
                <a:effectLst/>
                <a:latin typeface="Agency FB" panose="020B0503020202020204" pitchFamily="34" charset="0"/>
              </a:rPr>
              <a:t> is the block of code to be executed when no value matches with the condition</a:t>
            </a:r>
          </a:p>
        </p:txBody>
      </p:sp>
      <p:sp>
        <p:nvSpPr>
          <p:cNvPr id="6" name="Subtitle 2">
            <a:extLst>
              <a:ext uri="{FF2B5EF4-FFF2-40B4-BE49-F238E27FC236}">
                <a16:creationId xmlns:a16="http://schemas.microsoft.com/office/drawing/2014/main" id="{596DDC5E-07E4-4334-BEA1-FDA638FB62E9}"/>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19006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73B645-0AC8-41A3-A9AC-2D82AC7FA87A}"/>
              </a:ext>
            </a:extLst>
          </p:cNvPr>
          <p:cNvSpPr txBox="1"/>
          <p:nvPr/>
        </p:nvSpPr>
        <p:spPr>
          <a:xfrm>
            <a:off x="613953" y="162960"/>
            <a:ext cx="8307978" cy="707886"/>
          </a:xfrm>
          <a:prstGeom prst="rect">
            <a:avLst/>
          </a:prstGeom>
          <a:noFill/>
        </p:spPr>
        <p:txBody>
          <a:bodyPr wrap="square" rtlCol="0">
            <a:spAutoFit/>
          </a:bodyPr>
          <a:lstStyle/>
          <a:p>
            <a:r>
              <a:rPr lang="en-US" sz="4000" b="1" dirty="0">
                <a:latin typeface="Agency FB" panose="020B0503020202020204" pitchFamily="34" charset="0"/>
              </a:rPr>
              <a:t>while</a:t>
            </a:r>
          </a:p>
        </p:txBody>
      </p:sp>
      <p:sp>
        <p:nvSpPr>
          <p:cNvPr id="10" name="TextBox 9">
            <a:extLst>
              <a:ext uri="{FF2B5EF4-FFF2-40B4-BE49-F238E27FC236}">
                <a16:creationId xmlns:a16="http://schemas.microsoft.com/office/drawing/2014/main" id="{4571E21F-04A1-4F62-928E-9F998FE88B58}"/>
              </a:ext>
            </a:extLst>
          </p:cNvPr>
          <p:cNvSpPr txBox="1"/>
          <p:nvPr/>
        </p:nvSpPr>
        <p:spPr>
          <a:xfrm>
            <a:off x="613953" y="1180572"/>
            <a:ext cx="10019215" cy="369332"/>
          </a:xfrm>
          <a:prstGeom prst="rect">
            <a:avLst/>
          </a:prstGeom>
          <a:noFill/>
        </p:spPr>
        <p:txBody>
          <a:bodyPr wrap="square" rtlCol="0">
            <a:spAutoFit/>
          </a:bodyPr>
          <a:lstStyle/>
          <a:p>
            <a:pPr algn="l"/>
            <a:r>
              <a:rPr lang="en-US" b="0" i="0" dirty="0">
                <a:solidFill>
                  <a:srgbClr val="222222"/>
                </a:solidFill>
                <a:effectLst/>
                <a:latin typeface="Agency FB" panose="020B0503020202020204" pitchFamily="34" charset="0"/>
              </a:rPr>
              <a:t>They are used to execute a block of code a repeatedly until the set condition gets satisfied</a:t>
            </a:r>
          </a:p>
        </p:txBody>
      </p:sp>
      <p:pic>
        <p:nvPicPr>
          <p:cNvPr id="7" name="Picture 6">
            <a:extLst>
              <a:ext uri="{FF2B5EF4-FFF2-40B4-BE49-F238E27FC236}">
                <a16:creationId xmlns:a16="http://schemas.microsoft.com/office/drawing/2014/main" id="{7025113D-6B16-4311-A881-F3F32C29E18A}"/>
              </a:ext>
            </a:extLst>
          </p:cNvPr>
          <p:cNvPicPr>
            <a:picLocks noChangeAspect="1"/>
          </p:cNvPicPr>
          <p:nvPr/>
        </p:nvPicPr>
        <p:blipFill>
          <a:blip r:embed="rId2"/>
          <a:srcRect/>
          <a:stretch/>
        </p:blipFill>
        <p:spPr>
          <a:xfrm>
            <a:off x="731519" y="2979596"/>
            <a:ext cx="4336870" cy="2526190"/>
          </a:xfrm>
          <a:prstGeom prst="rect">
            <a:avLst/>
          </a:prstGeom>
        </p:spPr>
      </p:pic>
      <p:sp>
        <p:nvSpPr>
          <p:cNvPr id="11" name="TextBox 10">
            <a:extLst>
              <a:ext uri="{FF2B5EF4-FFF2-40B4-BE49-F238E27FC236}">
                <a16:creationId xmlns:a16="http://schemas.microsoft.com/office/drawing/2014/main" id="{3F9F87D7-BA09-4991-956A-52CB71AFCE9F}"/>
              </a:ext>
            </a:extLst>
          </p:cNvPr>
          <p:cNvSpPr txBox="1"/>
          <p:nvPr/>
        </p:nvSpPr>
        <p:spPr>
          <a:xfrm>
            <a:off x="5477695" y="2953447"/>
            <a:ext cx="6435631" cy="2045816"/>
          </a:xfrm>
          <a:prstGeom prst="rect">
            <a:avLst/>
          </a:prstGeom>
          <a:noFill/>
        </p:spPr>
        <p:txBody>
          <a:bodyPr wrap="square" rtlCol="0">
            <a:spAutoFit/>
          </a:bodyPr>
          <a:lstStyle/>
          <a:p>
            <a:pPr marL="285750" indent="-285750" algn="l">
              <a:lnSpc>
                <a:spcPct val="250000"/>
              </a:lnSpc>
              <a:buFont typeface="Wingdings" panose="05000000000000000000" pitchFamily="2" charset="2"/>
              <a:buChar char="§"/>
            </a:pPr>
            <a:r>
              <a:rPr lang="en-US" b="1" i="0" dirty="0">
                <a:solidFill>
                  <a:srgbClr val="222222"/>
                </a:solidFill>
                <a:effectLst/>
                <a:latin typeface="Agency FB" panose="020B0503020202020204" pitchFamily="34" charset="0"/>
              </a:rPr>
              <a:t>“while(…){…}”</a:t>
            </a:r>
            <a:r>
              <a:rPr lang="en-US" b="0" i="0" dirty="0">
                <a:solidFill>
                  <a:srgbClr val="222222"/>
                </a:solidFill>
                <a:effectLst/>
                <a:latin typeface="Agency FB" panose="020B0503020202020204" pitchFamily="34" charset="0"/>
              </a:rPr>
              <a:t> is the while loop block code</a:t>
            </a:r>
          </a:p>
          <a:p>
            <a:pPr marL="285750" indent="-285750" algn="l">
              <a:lnSpc>
                <a:spcPct val="250000"/>
              </a:lnSpc>
              <a:buFont typeface="Wingdings" panose="05000000000000000000" pitchFamily="2" charset="2"/>
              <a:buChar char="§"/>
            </a:pPr>
            <a:r>
              <a:rPr lang="en-US" b="1" i="0" dirty="0">
                <a:solidFill>
                  <a:srgbClr val="222222"/>
                </a:solidFill>
                <a:effectLst/>
                <a:latin typeface="Agency FB" panose="020B0503020202020204" pitchFamily="34" charset="0"/>
              </a:rPr>
              <a:t>“condition”</a:t>
            </a:r>
            <a:r>
              <a:rPr lang="en-US" b="0" i="0" dirty="0">
                <a:solidFill>
                  <a:srgbClr val="222222"/>
                </a:solidFill>
                <a:effectLst/>
                <a:latin typeface="Agency FB" panose="020B0503020202020204" pitchFamily="34" charset="0"/>
              </a:rPr>
              <a:t> is the condition to be evaluated by the while loop</a:t>
            </a:r>
          </a:p>
          <a:p>
            <a:pPr marL="285750" indent="-285750" algn="l">
              <a:lnSpc>
                <a:spcPct val="250000"/>
              </a:lnSpc>
              <a:buFont typeface="Wingdings" panose="05000000000000000000" pitchFamily="2" charset="2"/>
              <a:buChar char="§"/>
            </a:pPr>
            <a:r>
              <a:rPr lang="en-US" b="1" i="0" dirty="0">
                <a:solidFill>
                  <a:srgbClr val="222222"/>
                </a:solidFill>
                <a:effectLst/>
                <a:latin typeface="Agency FB" panose="020B0503020202020204" pitchFamily="34" charset="0"/>
              </a:rPr>
              <a:t>“block of code…”</a:t>
            </a:r>
            <a:r>
              <a:rPr lang="en-US" b="0" i="0" dirty="0">
                <a:solidFill>
                  <a:srgbClr val="222222"/>
                </a:solidFill>
                <a:effectLst/>
                <a:latin typeface="Agency FB" panose="020B0503020202020204" pitchFamily="34" charset="0"/>
              </a:rPr>
              <a:t> is the code to be executed if the condition gets satisfied</a:t>
            </a:r>
          </a:p>
        </p:txBody>
      </p:sp>
      <p:sp>
        <p:nvSpPr>
          <p:cNvPr id="6" name="TextBox 5">
            <a:extLst>
              <a:ext uri="{FF2B5EF4-FFF2-40B4-BE49-F238E27FC236}">
                <a16:creationId xmlns:a16="http://schemas.microsoft.com/office/drawing/2014/main" id="{D1E8B023-04D0-48A2-A912-C3A9B0F84B2E}"/>
              </a:ext>
            </a:extLst>
          </p:cNvPr>
          <p:cNvSpPr txBox="1"/>
          <p:nvPr/>
        </p:nvSpPr>
        <p:spPr>
          <a:xfrm>
            <a:off x="613952" y="1597685"/>
            <a:ext cx="10019215" cy="888705"/>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b="0" i="0" dirty="0">
                <a:solidFill>
                  <a:srgbClr val="222222"/>
                </a:solidFill>
                <a:effectLst/>
                <a:latin typeface="Agency FB" panose="020B0503020202020204" pitchFamily="34" charset="0"/>
              </a:rPr>
              <a:t>While loops are used to execute a block of code until a certain condition becomes true.</a:t>
            </a:r>
          </a:p>
          <a:p>
            <a:pPr marL="285750" indent="-285750" algn="l">
              <a:lnSpc>
                <a:spcPct val="150000"/>
              </a:lnSpc>
              <a:buFont typeface="Arial" panose="020B0604020202020204" pitchFamily="34" charset="0"/>
              <a:buChar char="•"/>
            </a:pPr>
            <a:r>
              <a:rPr lang="en-US" b="0" i="0" dirty="0">
                <a:solidFill>
                  <a:srgbClr val="222222"/>
                </a:solidFill>
                <a:effectLst/>
                <a:latin typeface="Agency FB" panose="020B0503020202020204" pitchFamily="34" charset="0"/>
              </a:rPr>
              <a:t>You can use a while loop to read records returned from a database query.</a:t>
            </a:r>
          </a:p>
        </p:txBody>
      </p:sp>
      <p:sp>
        <p:nvSpPr>
          <p:cNvPr id="9" name="Subtitle 2">
            <a:extLst>
              <a:ext uri="{FF2B5EF4-FFF2-40B4-BE49-F238E27FC236}">
                <a16:creationId xmlns:a16="http://schemas.microsoft.com/office/drawing/2014/main" id="{13F2B095-AE0B-49FA-8F87-27AACE6DB22E}"/>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424744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73B645-0AC8-41A3-A9AC-2D82AC7FA87A}"/>
              </a:ext>
            </a:extLst>
          </p:cNvPr>
          <p:cNvSpPr txBox="1"/>
          <p:nvPr/>
        </p:nvSpPr>
        <p:spPr>
          <a:xfrm>
            <a:off x="613953" y="162960"/>
            <a:ext cx="8307978" cy="707886"/>
          </a:xfrm>
          <a:prstGeom prst="rect">
            <a:avLst/>
          </a:prstGeom>
          <a:noFill/>
        </p:spPr>
        <p:txBody>
          <a:bodyPr wrap="square" rtlCol="0">
            <a:spAutoFit/>
          </a:bodyPr>
          <a:lstStyle/>
          <a:p>
            <a:r>
              <a:rPr lang="en-US" sz="4000" b="1" dirty="0">
                <a:latin typeface="Agency FB" panose="020B0503020202020204" pitchFamily="34" charset="0"/>
              </a:rPr>
              <a:t>do while</a:t>
            </a:r>
          </a:p>
        </p:txBody>
      </p:sp>
      <p:sp>
        <p:nvSpPr>
          <p:cNvPr id="10" name="TextBox 9">
            <a:extLst>
              <a:ext uri="{FF2B5EF4-FFF2-40B4-BE49-F238E27FC236}">
                <a16:creationId xmlns:a16="http://schemas.microsoft.com/office/drawing/2014/main" id="{4571E21F-04A1-4F62-928E-9F998FE88B58}"/>
              </a:ext>
            </a:extLst>
          </p:cNvPr>
          <p:cNvSpPr txBox="1"/>
          <p:nvPr/>
        </p:nvSpPr>
        <p:spPr>
          <a:xfrm>
            <a:off x="613953" y="1180572"/>
            <a:ext cx="10019215" cy="369332"/>
          </a:xfrm>
          <a:prstGeom prst="rect">
            <a:avLst/>
          </a:prstGeom>
          <a:noFill/>
        </p:spPr>
        <p:txBody>
          <a:bodyPr wrap="square" rtlCol="0">
            <a:spAutoFit/>
          </a:bodyPr>
          <a:lstStyle/>
          <a:p>
            <a:pPr algn="l"/>
            <a:r>
              <a:rPr lang="en-US" b="0" i="0" dirty="0">
                <a:solidFill>
                  <a:srgbClr val="222222"/>
                </a:solidFill>
                <a:effectLst/>
                <a:latin typeface="Agency FB" panose="020B0503020202020204" pitchFamily="34" charset="0"/>
              </a:rPr>
              <a:t>do… while is executed at-least once before the condition is evaluated.</a:t>
            </a:r>
          </a:p>
        </p:txBody>
      </p:sp>
      <p:pic>
        <p:nvPicPr>
          <p:cNvPr id="7" name="Picture 6">
            <a:extLst>
              <a:ext uri="{FF2B5EF4-FFF2-40B4-BE49-F238E27FC236}">
                <a16:creationId xmlns:a16="http://schemas.microsoft.com/office/drawing/2014/main" id="{7025113D-6B16-4311-A881-F3F32C29E18A}"/>
              </a:ext>
            </a:extLst>
          </p:cNvPr>
          <p:cNvPicPr>
            <a:picLocks noChangeAspect="1"/>
          </p:cNvPicPr>
          <p:nvPr/>
        </p:nvPicPr>
        <p:blipFill>
          <a:blip r:embed="rId2"/>
          <a:srcRect/>
          <a:stretch/>
        </p:blipFill>
        <p:spPr>
          <a:xfrm>
            <a:off x="731519" y="2037806"/>
            <a:ext cx="4519750" cy="3455349"/>
          </a:xfrm>
          <a:prstGeom prst="rect">
            <a:avLst/>
          </a:prstGeom>
        </p:spPr>
      </p:pic>
      <p:sp>
        <p:nvSpPr>
          <p:cNvPr id="11" name="TextBox 10">
            <a:extLst>
              <a:ext uri="{FF2B5EF4-FFF2-40B4-BE49-F238E27FC236}">
                <a16:creationId xmlns:a16="http://schemas.microsoft.com/office/drawing/2014/main" id="{3F9F87D7-BA09-4991-956A-52CB71AFCE9F}"/>
              </a:ext>
            </a:extLst>
          </p:cNvPr>
          <p:cNvSpPr txBox="1"/>
          <p:nvPr/>
        </p:nvSpPr>
        <p:spPr>
          <a:xfrm>
            <a:off x="5464632" y="2406092"/>
            <a:ext cx="6435631" cy="2045816"/>
          </a:xfrm>
          <a:prstGeom prst="rect">
            <a:avLst/>
          </a:prstGeom>
          <a:noFill/>
        </p:spPr>
        <p:txBody>
          <a:bodyPr wrap="square" rtlCol="0">
            <a:spAutoFit/>
          </a:bodyPr>
          <a:lstStyle/>
          <a:p>
            <a:pPr marL="285750" indent="-285750" algn="l">
              <a:lnSpc>
                <a:spcPct val="250000"/>
              </a:lnSpc>
              <a:buFont typeface="Wingdings" panose="05000000000000000000" pitchFamily="2" charset="2"/>
              <a:buChar char="§"/>
            </a:pPr>
            <a:r>
              <a:rPr lang="en-US" b="1" i="0" dirty="0">
                <a:solidFill>
                  <a:srgbClr val="222222"/>
                </a:solidFill>
                <a:effectLst/>
                <a:latin typeface="Agency FB" panose="020B0503020202020204" pitchFamily="34" charset="0"/>
              </a:rPr>
              <a:t>“do{…} while(…)”</a:t>
            </a:r>
            <a:r>
              <a:rPr lang="en-US" b="0" i="0" dirty="0">
                <a:solidFill>
                  <a:srgbClr val="222222"/>
                </a:solidFill>
                <a:effectLst/>
                <a:latin typeface="Agency FB" panose="020B0503020202020204" pitchFamily="34" charset="0"/>
              </a:rPr>
              <a:t> is the do… while loop block code</a:t>
            </a:r>
          </a:p>
          <a:p>
            <a:pPr marL="285750" indent="-285750" algn="l">
              <a:lnSpc>
                <a:spcPct val="250000"/>
              </a:lnSpc>
              <a:buFont typeface="Wingdings" panose="05000000000000000000" pitchFamily="2" charset="2"/>
              <a:buChar char="§"/>
            </a:pPr>
            <a:r>
              <a:rPr lang="en-US" b="1" i="0" dirty="0">
                <a:solidFill>
                  <a:srgbClr val="222222"/>
                </a:solidFill>
                <a:effectLst/>
                <a:latin typeface="Agency FB" panose="020B0503020202020204" pitchFamily="34" charset="0"/>
              </a:rPr>
              <a:t>“condition”</a:t>
            </a:r>
            <a:r>
              <a:rPr lang="en-US" b="0" i="0" dirty="0">
                <a:solidFill>
                  <a:srgbClr val="222222"/>
                </a:solidFill>
                <a:effectLst/>
                <a:latin typeface="Agency FB" panose="020B0503020202020204" pitchFamily="34" charset="0"/>
              </a:rPr>
              <a:t> is the condition to be evaluated by the while loop</a:t>
            </a:r>
          </a:p>
          <a:p>
            <a:pPr marL="285750" indent="-285750" algn="l">
              <a:lnSpc>
                <a:spcPct val="250000"/>
              </a:lnSpc>
              <a:buFont typeface="Wingdings" panose="05000000000000000000" pitchFamily="2" charset="2"/>
              <a:buChar char="§"/>
            </a:pPr>
            <a:r>
              <a:rPr lang="en-US" b="1" i="0" dirty="0">
                <a:solidFill>
                  <a:srgbClr val="222222"/>
                </a:solidFill>
                <a:effectLst/>
                <a:latin typeface="Agency FB" panose="020B0503020202020204" pitchFamily="34" charset="0"/>
              </a:rPr>
              <a:t>“block of code…”</a:t>
            </a:r>
            <a:r>
              <a:rPr lang="en-US" b="0" i="0" dirty="0">
                <a:solidFill>
                  <a:srgbClr val="222222"/>
                </a:solidFill>
                <a:effectLst/>
                <a:latin typeface="Agency FB" panose="020B0503020202020204" pitchFamily="34" charset="0"/>
              </a:rPr>
              <a:t> is the code that is executed at least once by the do… while loop</a:t>
            </a:r>
          </a:p>
        </p:txBody>
      </p:sp>
      <p:sp>
        <p:nvSpPr>
          <p:cNvPr id="9" name="Subtitle 2">
            <a:extLst>
              <a:ext uri="{FF2B5EF4-FFF2-40B4-BE49-F238E27FC236}">
                <a16:creationId xmlns:a16="http://schemas.microsoft.com/office/drawing/2014/main" id="{A03C1449-0FD1-47B8-9961-EF0ABA250007}"/>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180292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73B645-0AC8-41A3-A9AC-2D82AC7FA87A}"/>
              </a:ext>
            </a:extLst>
          </p:cNvPr>
          <p:cNvSpPr txBox="1"/>
          <p:nvPr/>
        </p:nvSpPr>
        <p:spPr>
          <a:xfrm>
            <a:off x="613953" y="162960"/>
            <a:ext cx="8307978" cy="707886"/>
          </a:xfrm>
          <a:prstGeom prst="rect">
            <a:avLst/>
          </a:prstGeom>
          <a:noFill/>
        </p:spPr>
        <p:txBody>
          <a:bodyPr wrap="square" rtlCol="0">
            <a:spAutoFit/>
          </a:bodyPr>
          <a:lstStyle/>
          <a:p>
            <a:r>
              <a:rPr lang="en-US" sz="4000" b="1" dirty="0">
                <a:latin typeface="Agency FB" panose="020B0503020202020204" pitchFamily="34" charset="0"/>
              </a:rPr>
              <a:t>for</a:t>
            </a:r>
          </a:p>
        </p:txBody>
      </p:sp>
      <p:sp>
        <p:nvSpPr>
          <p:cNvPr id="10" name="TextBox 9">
            <a:extLst>
              <a:ext uri="{FF2B5EF4-FFF2-40B4-BE49-F238E27FC236}">
                <a16:creationId xmlns:a16="http://schemas.microsoft.com/office/drawing/2014/main" id="{4571E21F-04A1-4F62-928E-9F998FE88B58}"/>
              </a:ext>
            </a:extLst>
          </p:cNvPr>
          <p:cNvSpPr txBox="1"/>
          <p:nvPr/>
        </p:nvSpPr>
        <p:spPr>
          <a:xfrm>
            <a:off x="613953" y="1180572"/>
            <a:ext cx="10019215" cy="369332"/>
          </a:xfrm>
          <a:prstGeom prst="rect">
            <a:avLst/>
          </a:prstGeom>
          <a:noFill/>
        </p:spPr>
        <p:txBody>
          <a:bodyPr wrap="square" rtlCol="0">
            <a:spAutoFit/>
          </a:bodyPr>
          <a:lstStyle/>
          <a:p>
            <a:pPr algn="l"/>
            <a:r>
              <a:rPr lang="en-US" b="0" i="0" dirty="0">
                <a:solidFill>
                  <a:srgbClr val="222222"/>
                </a:solidFill>
                <a:effectLst/>
                <a:latin typeface="Agency FB" panose="020B0503020202020204" pitchFamily="34" charset="0"/>
              </a:rPr>
              <a:t>A Loop is an Iterative Control Structure that involves executing the same number of code several times until a certain condition is met.</a:t>
            </a:r>
          </a:p>
        </p:txBody>
      </p:sp>
      <p:pic>
        <p:nvPicPr>
          <p:cNvPr id="7" name="Picture 6">
            <a:extLst>
              <a:ext uri="{FF2B5EF4-FFF2-40B4-BE49-F238E27FC236}">
                <a16:creationId xmlns:a16="http://schemas.microsoft.com/office/drawing/2014/main" id="{7025113D-6B16-4311-A881-F3F32C29E18A}"/>
              </a:ext>
            </a:extLst>
          </p:cNvPr>
          <p:cNvPicPr>
            <a:picLocks noChangeAspect="1"/>
          </p:cNvPicPr>
          <p:nvPr/>
        </p:nvPicPr>
        <p:blipFill>
          <a:blip r:embed="rId2"/>
          <a:srcRect/>
          <a:stretch/>
        </p:blipFill>
        <p:spPr>
          <a:xfrm>
            <a:off x="731519" y="2782926"/>
            <a:ext cx="4519750" cy="1965108"/>
          </a:xfrm>
          <a:prstGeom prst="rect">
            <a:avLst/>
          </a:prstGeom>
        </p:spPr>
      </p:pic>
      <p:sp>
        <p:nvSpPr>
          <p:cNvPr id="11" name="TextBox 10">
            <a:extLst>
              <a:ext uri="{FF2B5EF4-FFF2-40B4-BE49-F238E27FC236}">
                <a16:creationId xmlns:a16="http://schemas.microsoft.com/office/drawing/2014/main" id="{3F9F87D7-BA09-4991-956A-52CB71AFCE9F}"/>
              </a:ext>
            </a:extLst>
          </p:cNvPr>
          <p:cNvSpPr txBox="1"/>
          <p:nvPr/>
        </p:nvSpPr>
        <p:spPr>
          <a:xfrm>
            <a:off x="5562602" y="2399089"/>
            <a:ext cx="6435631" cy="2530565"/>
          </a:xfrm>
          <a:prstGeom prst="rect">
            <a:avLst/>
          </a:prstGeom>
          <a:noFill/>
        </p:spPr>
        <p:txBody>
          <a:bodyPr wrap="square" rtlCol="0">
            <a:spAutoFit/>
          </a:bodyPr>
          <a:lstStyle/>
          <a:p>
            <a:pPr marL="285750" indent="-285750" algn="l">
              <a:lnSpc>
                <a:spcPct val="150000"/>
              </a:lnSpc>
              <a:buFont typeface="Wingdings" panose="05000000000000000000" pitchFamily="2" charset="2"/>
              <a:buChar char="§"/>
            </a:pPr>
            <a:r>
              <a:rPr lang="en-US" b="1" i="0" dirty="0">
                <a:solidFill>
                  <a:srgbClr val="222222"/>
                </a:solidFill>
                <a:effectLst/>
                <a:latin typeface="Agency FB" panose="020B0503020202020204" pitchFamily="34" charset="0"/>
              </a:rPr>
              <a:t>“for…{…}”</a:t>
            </a:r>
            <a:r>
              <a:rPr lang="en-US" b="0" i="0" dirty="0">
                <a:solidFill>
                  <a:srgbClr val="222222"/>
                </a:solidFill>
                <a:effectLst/>
                <a:latin typeface="Agency FB" panose="020B0503020202020204" pitchFamily="34" charset="0"/>
              </a:rPr>
              <a:t> is the loop block</a:t>
            </a:r>
          </a:p>
          <a:p>
            <a:pPr marL="285750" indent="-285750" algn="l">
              <a:lnSpc>
                <a:spcPct val="150000"/>
              </a:lnSpc>
              <a:buFont typeface="Wingdings" panose="05000000000000000000" pitchFamily="2" charset="2"/>
              <a:buChar char="§"/>
            </a:pPr>
            <a:r>
              <a:rPr lang="en-US" b="0" i="0" dirty="0">
                <a:solidFill>
                  <a:srgbClr val="222222"/>
                </a:solidFill>
                <a:effectLst/>
                <a:latin typeface="Agency FB" panose="020B0503020202020204" pitchFamily="34" charset="0"/>
              </a:rPr>
              <a:t>“</a:t>
            </a:r>
            <a:r>
              <a:rPr lang="en-US" b="1" i="0" dirty="0">
                <a:solidFill>
                  <a:srgbClr val="222222"/>
                </a:solidFill>
                <a:effectLst/>
                <a:latin typeface="Agency FB" panose="020B0503020202020204" pitchFamily="34" charset="0"/>
              </a:rPr>
              <a:t>initialize</a:t>
            </a:r>
            <a:r>
              <a:rPr lang="en-US" b="0" i="0" dirty="0">
                <a:solidFill>
                  <a:srgbClr val="222222"/>
                </a:solidFill>
                <a:effectLst/>
                <a:latin typeface="Agency FB" panose="020B0503020202020204" pitchFamily="34" charset="0"/>
              </a:rPr>
              <a:t>” usually an integer; it is used to set the counter’s initial value.</a:t>
            </a:r>
          </a:p>
          <a:p>
            <a:pPr marL="285750" indent="-285750" algn="l">
              <a:lnSpc>
                <a:spcPct val="150000"/>
              </a:lnSpc>
              <a:buFont typeface="Wingdings" panose="05000000000000000000" pitchFamily="2" charset="2"/>
              <a:buChar char="§"/>
            </a:pPr>
            <a:r>
              <a:rPr lang="en-US" b="1" i="0" dirty="0">
                <a:solidFill>
                  <a:srgbClr val="222222"/>
                </a:solidFill>
                <a:effectLst/>
                <a:latin typeface="Agency FB" panose="020B0503020202020204" pitchFamily="34" charset="0"/>
              </a:rPr>
              <a:t>“condition”</a:t>
            </a:r>
            <a:r>
              <a:rPr lang="en-US" b="0" i="0" dirty="0">
                <a:solidFill>
                  <a:srgbClr val="222222"/>
                </a:solidFill>
                <a:effectLst/>
                <a:latin typeface="Agency FB" panose="020B0503020202020204" pitchFamily="34" charset="0"/>
              </a:rPr>
              <a:t> the condition that is evaluated for each php execution. If it evaluates to true, then execution of the for... loop is terminated. If it evaluates to false, the execution of the for... loop continues.</a:t>
            </a:r>
          </a:p>
          <a:p>
            <a:pPr marL="285750" indent="-285750" algn="l">
              <a:lnSpc>
                <a:spcPct val="150000"/>
              </a:lnSpc>
              <a:buFont typeface="Wingdings" panose="05000000000000000000" pitchFamily="2" charset="2"/>
              <a:buChar char="§"/>
            </a:pPr>
            <a:r>
              <a:rPr lang="en-US" b="1" i="0" dirty="0">
                <a:solidFill>
                  <a:srgbClr val="222222"/>
                </a:solidFill>
                <a:effectLst/>
                <a:latin typeface="Agency FB" panose="020B0503020202020204" pitchFamily="34" charset="0"/>
              </a:rPr>
              <a:t>“increment”</a:t>
            </a:r>
            <a:r>
              <a:rPr lang="en-US" b="0" i="0" dirty="0">
                <a:solidFill>
                  <a:srgbClr val="222222"/>
                </a:solidFill>
                <a:effectLst/>
                <a:latin typeface="Agency FB" panose="020B0503020202020204" pitchFamily="34" charset="0"/>
              </a:rPr>
              <a:t> is used to increment the initial value of counter integer.</a:t>
            </a:r>
          </a:p>
        </p:txBody>
      </p:sp>
      <p:sp>
        <p:nvSpPr>
          <p:cNvPr id="9" name="Subtitle 2">
            <a:extLst>
              <a:ext uri="{FF2B5EF4-FFF2-40B4-BE49-F238E27FC236}">
                <a16:creationId xmlns:a16="http://schemas.microsoft.com/office/drawing/2014/main" id="{3FF25AC9-7704-454D-8BF4-BC8891141A38}"/>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383056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73B645-0AC8-41A3-A9AC-2D82AC7FA87A}"/>
              </a:ext>
            </a:extLst>
          </p:cNvPr>
          <p:cNvSpPr txBox="1"/>
          <p:nvPr/>
        </p:nvSpPr>
        <p:spPr>
          <a:xfrm>
            <a:off x="613953" y="162960"/>
            <a:ext cx="8307978" cy="707886"/>
          </a:xfrm>
          <a:prstGeom prst="rect">
            <a:avLst/>
          </a:prstGeom>
          <a:noFill/>
        </p:spPr>
        <p:txBody>
          <a:bodyPr wrap="square" rtlCol="0">
            <a:spAutoFit/>
          </a:bodyPr>
          <a:lstStyle/>
          <a:p>
            <a:r>
              <a:rPr lang="en-US" sz="4000" b="1" dirty="0">
                <a:latin typeface="Agency FB" panose="020B0503020202020204" pitchFamily="34" charset="0"/>
              </a:rPr>
              <a:t>foreach</a:t>
            </a:r>
          </a:p>
        </p:txBody>
      </p:sp>
      <p:sp>
        <p:nvSpPr>
          <p:cNvPr id="10" name="TextBox 9">
            <a:extLst>
              <a:ext uri="{FF2B5EF4-FFF2-40B4-BE49-F238E27FC236}">
                <a16:creationId xmlns:a16="http://schemas.microsoft.com/office/drawing/2014/main" id="{4571E21F-04A1-4F62-928E-9F998FE88B58}"/>
              </a:ext>
            </a:extLst>
          </p:cNvPr>
          <p:cNvSpPr txBox="1"/>
          <p:nvPr/>
        </p:nvSpPr>
        <p:spPr>
          <a:xfrm>
            <a:off x="613953" y="1180572"/>
            <a:ext cx="10019215" cy="369332"/>
          </a:xfrm>
          <a:prstGeom prst="rect">
            <a:avLst/>
          </a:prstGeom>
          <a:noFill/>
        </p:spPr>
        <p:txBody>
          <a:bodyPr wrap="square" rtlCol="0">
            <a:spAutoFit/>
          </a:bodyPr>
          <a:lstStyle/>
          <a:p>
            <a:pPr algn="l"/>
            <a:r>
              <a:rPr lang="en-US" b="0" i="0" dirty="0">
                <a:solidFill>
                  <a:srgbClr val="222222"/>
                </a:solidFill>
                <a:effectLst/>
                <a:latin typeface="Agency FB" panose="020B0503020202020204" pitchFamily="34" charset="0"/>
              </a:rPr>
              <a:t>The php foreach loop is used to iterate through array values. It has the following basic syntax</a:t>
            </a:r>
          </a:p>
        </p:txBody>
      </p:sp>
      <p:pic>
        <p:nvPicPr>
          <p:cNvPr id="7" name="Picture 6">
            <a:extLst>
              <a:ext uri="{FF2B5EF4-FFF2-40B4-BE49-F238E27FC236}">
                <a16:creationId xmlns:a16="http://schemas.microsoft.com/office/drawing/2014/main" id="{7025113D-6B16-4311-A881-F3F32C29E18A}"/>
              </a:ext>
            </a:extLst>
          </p:cNvPr>
          <p:cNvPicPr>
            <a:picLocks noChangeAspect="1"/>
          </p:cNvPicPr>
          <p:nvPr/>
        </p:nvPicPr>
        <p:blipFill>
          <a:blip r:embed="rId2"/>
          <a:srcRect/>
          <a:stretch/>
        </p:blipFill>
        <p:spPr>
          <a:xfrm>
            <a:off x="731519" y="2782926"/>
            <a:ext cx="4519750" cy="1965108"/>
          </a:xfrm>
          <a:prstGeom prst="rect">
            <a:avLst/>
          </a:prstGeom>
        </p:spPr>
      </p:pic>
      <p:sp>
        <p:nvSpPr>
          <p:cNvPr id="11" name="TextBox 10">
            <a:extLst>
              <a:ext uri="{FF2B5EF4-FFF2-40B4-BE49-F238E27FC236}">
                <a16:creationId xmlns:a16="http://schemas.microsoft.com/office/drawing/2014/main" id="{3F9F87D7-BA09-4991-956A-52CB71AFCE9F}"/>
              </a:ext>
            </a:extLst>
          </p:cNvPr>
          <p:cNvSpPr txBox="1"/>
          <p:nvPr/>
        </p:nvSpPr>
        <p:spPr>
          <a:xfrm>
            <a:off x="5451569" y="2177020"/>
            <a:ext cx="6435631" cy="2773260"/>
          </a:xfrm>
          <a:prstGeom prst="rect">
            <a:avLst/>
          </a:prstGeom>
          <a:noFill/>
        </p:spPr>
        <p:txBody>
          <a:bodyPr wrap="square" rtlCol="0">
            <a:spAutoFit/>
          </a:bodyPr>
          <a:lstStyle/>
          <a:p>
            <a:pPr marL="285750" indent="-285750" algn="l">
              <a:lnSpc>
                <a:spcPct val="200000"/>
              </a:lnSpc>
              <a:buFont typeface="Wingdings" panose="05000000000000000000" pitchFamily="2" charset="2"/>
              <a:buChar char="§"/>
            </a:pPr>
            <a:r>
              <a:rPr lang="en-US" b="1" i="0" dirty="0">
                <a:solidFill>
                  <a:srgbClr val="222222"/>
                </a:solidFill>
                <a:effectLst/>
                <a:latin typeface="Agency FB" panose="020B0503020202020204" pitchFamily="34" charset="0"/>
              </a:rPr>
              <a:t>“foreach(…){…}”</a:t>
            </a:r>
            <a:r>
              <a:rPr lang="en-US" b="0" i="0" dirty="0">
                <a:solidFill>
                  <a:srgbClr val="222222"/>
                </a:solidFill>
                <a:effectLst/>
                <a:latin typeface="Agency FB" panose="020B0503020202020204" pitchFamily="34" charset="0"/>
              </a:rPr>
              <a:t> is the foreach php loop block code</a:t>
            </a:r>
          </a:p>
          <a:p>
            <a:pPr marL="285750" indent="-285750" algn="l">
              <a:lnSpc>
                <a:spcPct val="200000"/>
              </a:lnSpc>
              <a:buFont typeface="Wingdings" panose="05000000000000000000" pitchFamily="2" charset="2"/>
              <a:buChar char="§"/>
            </a:pPr>
            <a:r>
              <a:rPr lang="en-US" b="1" i="0" dirty="0">
                <a:solidFill>
                  <a:srgbClr val="222222"/>
                </a:solidFill>
                <a:effectLst/>
                <a:latin typeface="Agency FB" panose="020B0503020202020204" pitchFamily="34" charset="0"/>
              </a:rPr>
              <a:t>“$</a:t>
            </a:r>
            <a:r>
              <a:rPr lang="en-US" b="1" i="0" dirty="0" err="1">
                <a:solidFill>
                  <a:srgbClr val="222222"/>
                </a:solidFill>
                <a:effectLst/>
                <a:latin typeface="Agency FB" panose="020B0503020202020204" pitchFamily="34" charset="0"/>
              </a:rPr>
              <a:t>array_data</a:t>
            </a:r>
            <a:r>
              <a:rPr lang="en-US" b="1" i="0" dirty="0">
                <a:solidFill>
                  <a:srgbClr val="222222"/>
                </a:solidFill>
                <a:effectLst/>
                <a:latin typeface="Agency FB" panose="020B0503020202020204" pitchFamily="34" charset="0"/>
              </a:rPr>
              <a:t>”</a:t>
            </a:r>
            <a:r>
              <a:rPr lang="en-US" b="0" i="0" dirty="0">
                <a:solidFill>
                  <a:srgbClr val="222222"/>
                </a:solidFill>
                <a:effectLst/>
                <a:latin typeface="Agency FB" panose="020B0503020202020204" pitchFamily="34" charset="0"/>
              </a:rPr>
              <a:t> is the array variable to be looped through</a:t>
            </a:r>
          </a:p>
          <a:p>
            <a:pPr marL="285750" indent="-285750" algn="l">
              <a:lnSpc>
                <a:spcPct val="200000"/>
              </a:lnSpc>
              <a:buFont typeface="Wingdings" panose="05000000000000000000" pitchFamily="2" charset="2"/>
              <a:buChar char="§"/>
            </a:pPr>
            <a:r>
              <a:rPr lang="en-US" b="1" i="0" dirty="0">
                <a:solidFill>
                  <a:srgbClr val="222222"/>
                </a:solidFill>
                <a:effectLst/>
                <a:latin typeface="Agency FB" panose="020B0503020202020204" pitchFamily="34" charset="0"/>
              </a:rPr>
              <a:t>“$</a:t>
            </a:r>
            <a:r>
              <a:rPr lang="en-US" b="1" i="0" dirty="0" err="1">
                <a:solidFill>
                  <a:srgbClr val="222222"/>
                </a:solidFill>
                <a:effectLst/>
                <a:latin typeface="Agency FB" panose="020B0503020202020204" pitchFamily="34" charset="0"/>
              </a:rPr>
              <a:t>array_value</a:t>
            </a:r>
            <a:r>
              <a:rPr lang="en-US" b="1" i="0" dirty="0">
                <a:solidFill>
                  <a:srgbClr val="222222"/>
                </a:solidFill>
                <a:effectLst/>
                <a:latin typeface="Agency FB" panose="020B0503020202020204" pitchFamily="34" charset="0"/>
              </a:rPr>
              <a:t> “</a:t>
            </a:r>
            <a:r>
              <a:rPr lang="en-US" b="0" i="0" dirty="0">
                <a:solidFill>
                  <a:srgbClr val="222222"/>
                </a:solidFill>
                <a:effectLst/>
                <a:latin typeface="Agency FB" panose="020B0503020202020204" pitchFamily="34" charset="0"/>
              </a:rPr>
              <a:t> is the temporary variable that holds the current array item values.</a:t>
            </a:r>
          </a:p>
          <a:p>
            <a:pPr marL="285750" indent="-285750" algn="l">
              <a:lnSpc>
                <a:spcPct val="200000"/>
              </a:lnSpc>
              <a:buFont typeface="Wingdings" panose="05000000000000000000" pitchFamily="2" charset="2"/>
              <a:buChar char="§"/>
            </a:pPr>
            <a:r>
              <a:rPr lang="en-US" b="0" i="0" dirty="0">
                <a:solidFill>
                  <a:srgbClr val="222222"/>
                </a:solidFill>
                <a:effectLst/>
                <a:latin typeface="Agency FB" panose="020B0503020202020204" pitchFamily="34" charset="0"/>
              </a:rPr>
              <a:t>“block of code…” is the piece of code that operates on the array values</a:t>
            </a:r>
          </a:p>
        </p:txBody>
      </p:sp>
      <p:sp>
        <p:nvSpPr>
          <p:cNvPr id="6" name="Subtitle 2">
            <a:extLst>
              <a:ext uri="{FF2B5EF4-FFF2-40B4-BE49-F238E27FC236}">
                <a16:creationId xmlns:a16="http://schemas.microsoft.com/office/drawing/2014/main" id="{FB07C646-6ECB-4D97-9FAB-B15699D93BFC}"/>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354321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73B645-0AC8-41A3-A9AC-2D82AC7FA87A}"/>
              </a:ext>
            </a:extLst>
          </p:cNvPr>
          <p:cNvSpPr txBox="1"/>
          <p:nvPr/>
        </p:nvSpPr>
        <p:spPr>
          <a:xfrm>
            <a:off x="613953" y="162960"/>
            <a:ext cx="8307978" cy="707886"/>
          </a:xfrm>
          <a:prstGeom prst="rect">
            <a:avLst/>
          </a:prstGeom>
          <a:noFill/>
        </p:spPr>
        <p:txBody>
          <a:bodyPr wrap="square" rtlCol="0">
            <a:spAutoFit/>
          </a:bodyPr>
          <a:lstStyle/>
          <a:p>
            <a:r>
              <a:rPr lang="en-US" sz="4000" b="1" dirty="0">
                <a:latin typeface="Agency FB" panose="020B0503020202020204" pitchFamily="34" charset="0"/>
              </a:rPr>
              <a:t>Continue and Break</a:t>
            </a:r>
          </a:p>
        </p:txBody>
      </p:sp>
      <p:sp>
        <p:nvSpPr>
          <p:cNvPr id="10" name="TextBox 9">
            <a:extLst>
              <a:ext uri="{FF2B5EF4-FFF2-40B4-BE49-F238E27FC236}">
                <a16:creationId xmlns:a16="http://schemas.microsoft.com/office/drawing/2014/main" id="{4571E21F-04A1-4F62-928E-9F998FE88B58}"/>
              </a:ext>
            </a:extLst>
          </p:cNvPr>
          <p:cNvSpPr txBox="1"/>
          <p:nvPr/>
        </p:nvSpPr>
        <p:spPr>
          <a:xfrm>
            <a:off x="613953" y="1180572"/>
            <a:ext cx="10019215" cy="584775"/>
          </a:xfrm>
          <a:prstGeom prst="rect">
            <a:avLst/>
          </a:prstGeom>
          <a:noFill/>
        </p:spPr>
        <p:txBody>
          <a:bodyPr wrap="square" rtlCol="0">
            <a:spAutoFit/>
          </a:bodyPr>
          <a:lstStyle/>
          <a:p>
            <a:pPr marL="514350" indent="-514350" algn="l">
              <a:buFont typeface="+mj-lt"/>
              <a:buAutoNum type="arabicPeriod"/>
            </a:pPr>
            <a:r>
              <a:rPr lang="en-US" sz="3200" b="1" i="0" dirty="0">
                <a:solidFill>
                  <a:srgbClr val="222222"/>
                </a:solidFill>
                <a:effectLst/>
                <a:latin typeface="Agency FB" panose="020B0503020202020204" pitchFamily="34" charset="0"/>
              </a:rPr>
              <a:t>continue</a:t>
            </a:r>
          </a:p>
        </p:txBody>
      </p:sp>
      <p:sp>
        <p:nvSpPr>
          <p:cNvPr id="11" name="TextBox 10">
            <a:extLst>
              <a:ext uri="{FF2B5EF4-FFF2-40B4-BE49-F238E27FC236}">
                <a16:creationId xmlns:a16="http://schemas.microsoft.com/office/drawing/2014/main" id="{3F9F87D7-BA09-4991-956A-52CB71AFCE9F}"/>
              </a:ext>
            </a:extLst>
          </p:cNvPr>
          <p:cNvSpPr txBox="1"/>
          <p:nvPr/>
        </p:nvSpPr>
        <p:spPr>
          <a:xfrm>
            <a:off x="1127763" y="1765347"/>
            <a:ext cx="10171608" cy="1110945"/>
          </a:xfrm>
          <a:prstGeom prst="rect">
            <a:avLst/>
          </a:prstGeom>
          <a:noFill/>
        </p:spPr>
        <p:txBody>
          <a:bodyPr wrap="square" rtlCol="0">
            <a:spAutoFit/>
          </a:bodyPr>
          <a:lstStyle/>
          <a:p>
            <a:pPr algn="l">
              <a:lnSpc>
                <a:spcPct val="200000"/>
              </a:lnSpc>
            </a:pPr>
            <a:r>
              <a:rPr lang="en-US" b="0" i="0" dirty="0">
                <a:solidFill>
                  <a:srgbClr val="000000"/>
                </a:solidFill>
                <a:effectLst/>
                <a:latin typeface="Agency FB" panose="020B0503020202020204" pitchFamily="34" charset="0"/>
              </a:rPr>
              <a:t>The continue statement breaks one iteration (in the loop), if a specified condition occurs, and continues with the next iteration in the loop.</a:t>
            </a:r>
            <a:endParaRPr lang="en-US" dirty="0">
              <a:solidFill>
                <a:srgbClr val="000000"/>
              </a:solidFill>
              <a:latin typeface="Agency FB" panose="020B0503020202020204" pitchFamily="34" charset="0"/>
            </a:endParaRPr>
          </a:p>
          <a:p>
            <a:pPr algn="l">
              <a:lnSpc>
                <a:spcPct val="200000"/>
              </a:lnSpc>
            </a:pPr>
            <a:r>
              <a:rPr lang="en-US" b="0" i="0" dirty="0">
                <a:solidFill>
                  <a:srgbClr val="000000"/>
                </a:solidFill>
                <a:effectLst/>
                <a:latin typeface="Agency FB" panose="020B0503020202020204" pitchFamily="34" charset="0"/>
              </a:rPr>
              <a:t>This example skips the value of </a:t>
            </a:r>
            <a:r>
              <a:rPr lang="en-US" b="1" i="0" dirty="0">
                <a:solidFill>
                  <a:srgbClr val="000000"/>
                </a:solidFill>
                <a:effectLst/>
                <a:latin typeface="Agency FB" panose="020B0503020202020204" pitchFamily="34" charset="0"/>
              </a:rPr>
              <a:t>4</a:t>
            </a:r>
            <a:r>
              <a:rPr lang="en-US" b="0" i="0" dirty="0">
                <a:solidFill>
                  <a:srgbClr val="000000"/>
                </a:solidFill>
                <a:effectLst/>
                <a:latin typeface="Agency FB" panose="020B0503020202020204" pitchFamily="34" charset="0"/>
              </a:rPr>
              <a:t>:</a:t>
            </a:r>
            <a:endParaRPr lang="en-US" b="0" i="0" dirty="0">
              <a:solidFill>
                <a:srgbClr val="222222"/>
              </a:solidFill>
              <a:effectLst/>
              <a:latin typeface="Agency FB" panose="020B0503020202020204" pitchFamily="34" charset="0"/>
            </a:endParaRPr>
          </a:p>
        </p:txBody>
      </p:sp>
      <p:sp>
        <p:nvSpPr>
          <p:cNvPr id="6" name="TextBox 5">
            <a:extLst>
              <a:ext uri="{FF2B5EF4-FFF2-40B4-BE49-F238E27FC236}">
                <a16:creationId xmlns:a16="http://schemas.microsoft.com/office/drawing/2014/main" id="{287F3A17-4E6F-411F-A273-B8296B88A0E2}"/>
              </a:ext>
            </a:extLst>
          </p:cNvPr>
          <p:cNvSpPr txBox="1"/>
          <p:nvPr/>
        </p:nvSpPr>
        <p:spPr>
          <a:xfrm>
            <a:off x="1227913" y="3212350"/>
            <a:ext cx="2638694" cy="2308324"/>
          </a:xfrm>
          <a:prstGeom prst="rect">
            <a:avLst/>
          </a:prstGeom>
          <a:noFill/>
        </p:spPr>
        <p:txBody>
          <a:bodyPr wrap="square" rtlCol="0">
            <a:spAutoFit/>
          </a:bodyPr>
          <a:lstStyle/>
          <a:p>
            <a:pPr algn="l"/>
            <a:r>
              <a:rPr lang="en-US" b="0" i="0" dirty="0">
                <a:solidFill>
                  <a:srgbClr val="FF0000"/>
                </a:solidFill>
                <a:effectLst/>
                <a:latin typeface="Agency FB" panose="020B0503020202020204" pitchFamily="34" charset="0"/>
              </a:rPr>
              <a:t>&lt;?php</a:t>
            </a:r>
            <a:br>
              <a:rPr lang="en-US" dirty="0">
                <a:latin typeface="Agency FB" panose="020B0503020202020204" pitchFamily="34" charset="0"/>
              </a:rPr>
            </a:br>
            <a:r>
              <a:rPr lang="en-US" b="0" i="0" dirty="0">
                <a:solidFill>
                  <a:srgbClr val="0000CD"/>
                </a:solidFill>
                <a:effectLst/>
                <a:latin typeface="Agency FB" panose="020B0503020202020204" pitchFamily="34" charset="0"/>
              </a:rPr>
              <a:t>for</a:t>
            </a:r>
            <a:r>
              <a:rPr lang="en-US" b="0" i="0" dirty="0">
                <a:solidFill>
                  <a:srgbClr val="000000"/>
                </a:solidFill>
                <a:effectLst/>
                <a:latin typeface="Agency FB" panose="020B0503020202020204" pitchFamily="34" charset="0"/>
              </a:rPr>
              <a:t> ($x = </a:t>
            </a:r>
            <a:r>
              <a:rPr lang="en-US" b="0" i="0" dirty="0">
                <a:solidFill>
                  <a:srgbClr val="FF0000"/>
                </a:solidFill>
                <a:effectLst/>
                <a:latin typeface="Agency FB" panose="020B0503020202020204" pitchFamily="34" charset="0"/>
              </a:rPr>
              <a:t>0</a:t>
            </a:r>
            <a:r>
              <a:rPr lang="en-US" b="0" i="0" dirty="0">
                <a:solidFill>
                  <a:srgbClr val="000000"/>
                </a:solidFill>
                <a:effectLst/>
                <a:latin typeface="Agency FB" panose="020B0503020202020204" pitchFamily="34" charset="0"/>
              </a:rPr>
              <a:t>; $x &lt; </a:t>
            </a:r>
            <a:r>
              <a:rPr lang="en-US" b="0" i="0" dirty="0">
                <a:solidFill>
                  <a:srgbClr val="FF0000"/>
                </a:solidFill>
                <a:effectLst/>
                <a:latin typeface="Agency FB" panose="020B0503020202020204" pitchFamily="34" charset="0"/>
              </a:rPr>
              <a:t>10</a:t>
            </a:r>
            <a:r>
              <a:rPr lang="en-US" b="0" i="0" dirty="0">
                <a:solidFill>
                  <a:srgbClr val="000000"/>
                </a:solidFill>
                <a:effectLst/>
                <a:latin typeface="Agency FB" panose="020B0503020202020204" pitchFamily="34" charset="0"/>
              </a:rPr>
              <a:t>; $x++) {</a:t>
            </a:r>
            <a:br>
              <a:rPr lang="en-US" dirty="0">
                <a:latin typeface="Agency FB" panose="020B0503020202020204" pitchFamily="34" charset="0"/>
              </a:rPr>
            </a:br>
            <a:r>
              <a:rPr lang="en-US" b="0" i="0" dirty="0">
                <a:solidFill>
                  <a:srgbClr val="000000"/>
                </a:solidFill>
                <a:effectLst/>
                <a:latin typeface="Agency FB" panose="020B0503020202020204" pitchFamily="34" charset="0"/>
              </a:rPr>
              <a:t>  </a:t>
            </a:r>
            <a:r>
              <a:rPr lang="en-US" b="0" i="0" dirty="0">
                <a:solidFill>
                  <a:srgbClr val="0000CD"/>
                </a:solidFill>
                <a:effectLst/>
                <a:latin typeface="Agency FB" panose="020B0503020202020204" pitchFamily="34" charset="0"/>
              </a:rPr>
              <a:t>if</a:t>
            </a:r>
            <a:r>
              <a:rPr lang="en-US" b="0" i="0" dirty="0">
                <a:solidFill>
                  <a:srgbClr val="000000"/>
                </a:solidFill>
                <a:effectLst/>
                <a:latin typeface="Agency FB" panose="020B0503020202020204" pitchFamily="34" charset="0"/>
              </a:rPr>
              <a:t> ($x == </a:t>
            </a:r>
            <a:r>
              <a:rPr lang="en-US" b="0" i="0" dirty="0">
                <a:solidFill>
                  <a:srgbClr val="FF0000"/>
                </a:solidFill>
                <a:effectLst/>
                <a:latin typeface="Agency FB" panose="020B0503020202020204" pitchFamily="34" charset="0"/>
              </a:rPr>
              <a:t>4</a:t>
            </a:r>
            <a:r>
              <a:rPr lang="en-US" b="0" i="0" dirty="0">
                <a:solidFill>
                  <a:srgbClr val="000000"/>
                </a:solidFill>
                <a:effectLst/>
                <a:latin typeface="Agency FB" panose="020B0503020202020204" pitchFamily="34" charset="0"/>
              </a:rPr>
              <a:t>) {</a:t>
            </a:r>
            <a:br>
              <a:rPr lang="en-US" dirty="0">
                <a:latin typeface="Agency FB" panose="020B0503020202020204" pitchFamily="34" charset="0"/>
              </a:rPr>
            </a:br>
            <a:r>
              <a:rPr lang="en-US" b="0" i="0" dirty="0">
                <a:solidFill>
                  <a:srgbClr val="000000"/>
                </a:solidFill>
                <a:effectLst/>
                <a:latin typeface="Agency FB" panose="020B0503020202020204" pitchFamily="34" charset="0"/>
              </a:rPr>
              <a:t>    </a:t>
            </a:r>
            <a:r>
              <a:rPr lang="en-US" b="0" i="0" dirty="0">
                <a:solidFill>
                  <a:srgbClr val="0000CD"/>
                </a:solidFill>
                <a:effectLst/>
                <a:latin typeface="Agency FB" panose="020B0503020202020204" pitchFamily="34" charset="0"/>
              </a:rPr>
              <a:t>continue</a:t>
            </a:r>
            <a:r>
              <a:rPr lang="en-US" b="0" i="0" dirty="0">
                <a:solidFill>
                  <a:srgbClr val="000000"/>
                </a:solidFill>
                <a:effectLst/>
                <a:latin typeface="Agency FB" panose="020B0503020202020204" pitchFamily="34" charset="0"/>
              </a:rPr>
              <a:t>;</a:t>
            </a:r>
            <a:br>
              <a:rPr lang="en-US" dirty="0">
                <a:latin typeface="Agency FB" panose="020B0503020202020204" pitchFamily="34" charset="0"/>
              </a:rPr>
            </a:br>
            <a:r>
              <a:rPr lang="en-US" b="0" i="0" dirty="0">
                <a:solidFill>
                  <a:srgbClr val="000000"/>
                </a:solidFill>
                <a:effectLst/>
                <a:latin typeface="Agency FB" panose="020B0503020202020204" pitchFamily="34" charset="0"/>
              </a:rPr>
              <a:t>  }</a:t>
            </a:r>
            <a:br>
              <a:rPr lang="en-US" dirty="0">
                <a:latin typeface="Agency FB" panose="020B0503020202020204" pitchFamily="34" charset="0"/>
              </a:rPr>
            </a:br>
            <a:r>
              <a:rPr lang="en-US" b="0" i="0" dirty="0">
                <a:solidFill>
                  <a:srgbClr val="000000"/>
                </a:solidFill>
                <a:effectLst/>
                <a:latin typeface="Agency FB" panose="020B0503020202020204" pitchFamily="34" charset="0"/>
              </a:rPr>
              <a:t>  </a:t>
            </a:r>
            <a:r>
              <a:rPr lang="en-US" b="0" i="0" dirty="0">
                <a:solidFill>
                  <a:srgbClr val="0000CD"/>
                </a:solidFill>
                <a:effectLst/>
                <a:latin typeface="Agency FB" panose="020B0503020202020204" pitchFamily="34" charset="0"/>
              </a:rPr>
              <a:t>echo</a:t>
            </a:r>
            <a:r>
              <a:rPr lang="en-US" b="0" i="0" dirty="0">
                <a:solidFill>
                  <a:srgbClr val="000000"/>
                </a:solidFill>
                <a:effectLst/>
                <a:latin typeface="Agency FB" panose="020B0503020202020204" pitchFamily="34" charset="0"/>
              </a:rPr>
              <a:t> </a:t>
            </a:r>
            <a:r>
              <a:rPr lang="en-US" b="0" i="0" dirty="0">
                <a:solidFill>
                  <a:srgbClr val="A52A2A"/>
                </a:solidFill>
                <a:effectLst/>
                <a:latin typeface="Agency FB" panose="020B0503020202020204" pitchFamily="34" charset="0"/>
              </a:rPr>
              <a:t>"The number is: $x &lt;</a:t>
            </a:r>
            <a:r>
              <a:rPr lang="en-US" b="0" i="0" dirty="0" err="1">
                <a:solidFill>
                  <a:srgbClr val="A52A2A"/>
                </a:solidFill>
                <a:effectLst/>
                <a:latin typeface="Agency FB" panose="020B0503020202020204" pitchFamily="34" charset="0"/>
              </a:rPr>
              <a:t>br</a:t>
            </a:r>
            <a:r>
              <a:rPr lang="en-US" b="0" i="0" dirty="0">
                <a:solidFill>
                  <a:srgbClr val="A52A2A"/>
                </a:solidFill>
                <a:effectLst/>
                <a:latin typeface="Agency FB" panose="020B0503020202020204" pitchFamily="34" charset="0"/>
              </a:rPr>
              <a:t>&gt;"</a:t>
            </a:r>
            <a:r>
              <a:rPr lang="en-US" b="0" i="0" dirty="0">
                <a:solidFill>
                  <a:srgbClr val="000000"/>
                </a:solidFill>
                <a:effectLst/>
                <a:latin typeface="Agency FB" panose="020B0503020202020204" pitchFamily="34" charset="0"/>
              </a:rPr>
              <a:t>;</a:t>
            </a:r>
            <a:br>
              <a:rPr lang="en-US" dirty="0">
                <a:latin typeface="Agency FB" panose="020B0503020202020204" pitchFamily="34" charset="0"/>
              </a:rPr>
            </a:br>
            <a:r>
              <a:rPr lang="en-US" b="0" i="0" dirty="0">
                <a:solidFill>
                  <a:srgbClr val="000000"/>
                </a:solidFill>
                <a:effectLst/>
                <a:latin typeface="Agency FB" panose="020B0503020202020204" pitchFamily="34" charset="0"/>
              </a:rPr>
              <a:t>}</a:t>
            </a:r>
            <a:br>
              <a:rPr lang="en-US" dirty="0">
                <a:latin typeface="Agency FB" panose="020B0503020202020204" pitchFamily="34" charset="0"/>
              </a:rPr>
            </a:br>
            <a:r>
              <a:rPr lang="en-US" b="0" i="0" dirty="0">
                <a:solidFill>
                  <a:srgbClr val="FF0000"/>
                </a:solidFill>
                <a:effectLst/>
                <a:latin typeface="Agency FB" panose="020B0503020202020204" pitchFamily="34" charset="0"/>
              </a:rPr>
              <a:t>?&gt;</a:t>
            </a:r>
            <a:endParaRPr lang="en-US" b="0" i="0" dirty="0">
              <a:solidFill>
                <a:srgbClr val="222222"/>
              </a:solidFill>
              <a:effectLst/>
              <a:latin typeface="Agency FB" panose="020B0503020202020204" pitchFamily="34" charset="0"/>
            </a:endParaRPr>
          </a:p>
        </p:txBody>
      </p:sp>
      <p:sp>
        <p:nvSpPr>
          <p:cNvPr id="9" name="Subtitle 2">
            <a:extLst>
              <a:ext uri="{FF2B5EF4-FFF2-40B4-BE49-F238E27FC236}">
                <a16:creationId xmlns:a16="http://schemas.microsoft.com/office/drawing/2014/main" id="{C5EA7CF5-C3B3-4DD0-86BF-44B22605C5C9}"/>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164811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8C7A54-FE28-4265-AD26-3E695F8C8A4D}"/>
              </a:ext>
            </a:extLst>
          </p:cNvPr>
          <p:cNvPicPr>
            <a:picLocks noChangeAspect="1"/>
          </p:cNvPicPr>
          <p:nvPr/>
        </p:nvPicPr>
        <p:blipFill>
          <a:blip r:embed="rId2"/>
          <a:stretch>
            <a:fillRect/>
          </a:stretch>
        </p:blipFill>
        <p:spPr>
          <a:xfrm>
            <a:off x="1867673" y="2350112"/>
            <a:ext cx="7696199" cy="4191402"/>
          </a:xfrm>
          <a:prstGeom prst="rect">
            <a:avLst/>
          </a:prstGeom>
        </p:spPr>
      </p:pic>
      <p:sp>
        <p:nvSpPr>
          <p:cNvPr id="9" name="TextBox 8">
            <a:extLst>
              <a:ext uri="{FF2B5EF4-FFF2-40B4-BE49-F238E27FC236}">
                <a16:creationId xmlns:a16="http://schemas.microsoft.com/office/drawing/2014/main" id="{6162F5DF-38F9-451F-88D3-4A8F85E89132}"/>
              </a:ext>
            </a:extLst>
          </p:cNvPr>
          <p:cNvSpPr txBox="1"/>
          <p:nvPr/>
        </p:nvSpPr>
        <p:spPr>
          <a:xfrm>
            <a:off x="496235" y="110706"/>
            <a:ext cx="3732881" cy="584775"/>
          </a:xfrm>
          <a:prstGeom prst="rect">
            <a:avLst/>
          </a:prstGeom>
          <a:noFill/>
        </p:spPr>
        <p:txBody>
          <a:bodyPr wrap="none" rtlCol="0">
            <a:spAutoFit/>
          </a:bodyPr>
          <a:lstStyle/>
          <a:p>
            <a:pPr algn="ctr"/>
            <a:r>
              <a:rPr lang="en-US" sz="3200" b="1" i="0" dirty="0">
                <a:solidFill>
                  <a:srgbClr val="2B0165"/>
                </a:solidFill>
                <a:effectLst/>
                <a:latin typeface="urw-din"/>
              </a:rPr>
              <a:t>HTML page structure</a:t>
            </a:r>
            <a:endParaRPr lang="en-US" b="1" dirty="0">
              <a:solidFill>
                <a:srgbClr val="2B0165"/>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E384AB3-ABEF-4F65-B2A2-8BD1A75D49EF}"/>
              </a:ext>
            </a:extLst>
          </p:cNvPr>
          <p:cNvSpPr txBox="1"/>
          <p:nvPr/>
        </p:nvSpPr>
        <p:spPr>
          <a:xfrm>
            <a:off x="496235" y="1082804"/>
            <a:ext cx="10439076" cy="115467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1600" b="0" i="0" dirty="0">
                <a:solidFill>
                  <a:srgbClr val="273239"/>
                </a:solidFill>
                <a:effectLst/>
                <a:latin typeface="Arial" panose="020B0604020202020204" pitchFamily="34" charset="0"/>
                <a:cs typeface="Arial" panose="020B0604020202020204" pitchFamily="34" charset="0"/>
              </a:rPr>
              <a:t>The basic structure of an HTML page is laid out below. </a:t>
            </a:r>
          </a:p>
          <a:p>
            <a:pPr marL="285750" indent="-285750">
              <a:lnSpc>
                <a:spcPct val="150000"/>
              </a:lnSpc>
              <a:buFont typeface="Arial" panose="020B0604020202020204" pitchFamily="34" charset="0"/>
              <a:buChar char="•"/>
            </a:pPr>
            <a:r>
              <a:rPr lang="en-US" sz="1600" b="0" i="0" dirty="0">
                <a:solidFill>
                  <a:srgbClr val="273239"/>
                </a:solidFill>
                <a:effectLst/>
                <a:latin typeface="Arial" panose="020B0604020202020204" pitchFamily="34" charset="0"/>
                <a:cs typeface="Arial" panose="020B0604020202020204" pitchFamily="34" charset="0"/>
              </a:rPr>
              <a:t>It contains the essential building-block elements</a:t>
            </a:r>
          </a:p>
          <a:p>
            <a:pPr>
              <a:lnSpc>
                <a:spcPct val="150000"/>
              </a:lnSpc>
            </a:pPr>
            <a:r>
              <a:rPr lang="en-US" sz="1600" b="0" i="0" dirty="0">
                <a:solidFill>
                  <a:srgbClr val="273239"/>
                </a:solidFill>
                <a:effectLst/>
                <a:latin typeface="Arial" panose="020B0604020202020204" pitchFamily="34" charset="0"/>
                <a:cs typeface="Arial" panose="020B0604020202020204" pitchFamily="34" charset="0"/>
              </a:rPr>
              <a:t> 	(i.e., doctype declaration, HTML, head, title, and body </a:t>
            </a:r>
            <a:r>
              <a:rPr lang="en-US" sz="1600" b="0" i="0" dirty="0">
                <a:solidFill>
                  <a:srgbClr val="2B0165"/>
                </a:solidFill>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elements</a:t>
            </a:r>
            <a:r>
              <a:rPr lang="en-US" sz="1600" b="0" i="0" dirty="0">
                <a:solidFill>
                  <a:srgbClr val="273239"/>
                </a:solidFill>
                <a:effectLst/>
                <a:latin typeface="Arial" panose="020B0604020202020204" pitchFamily="34" charset="0"/>
                <a:cs typeface="Arial" panose="020B0604020202020204" pitchFamily="34" charset="0"/>
              </a:rPr>
              <a:t>) upon which all web pages are created.</a:t>
            </a: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7067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73B645-0AC8-41A3-A9AC-2D82AC7FA87A}"/>
              </a:ext>
            </a:extLst>
          </p:cNvPr>
          <p:cNvSpPr txBox="1"/>
          <p:nvPr/>
        </p:nvSpPr>
        <p:spPr>
          <a:xfrm>
            <a:off x="613953" y="162960"/>
            <a:ext cx="8307978" cy="707886"/>
          </a:xfrm>
          <a:prstGeom prst="rect">
            <a:avLst/>
          </a:prstGeom>
          <a:noFill/>
        </p:spPr>
        <p:txBody>
          <a:bodyPr wrap="square" rtlCol="0">
            <a:spAutoFit/>
          </a:bodyPr>
          <a:lstStyle/>
          <a:p>
            <a:r>
              <a:rPr lang="en-US" sz="4000" b="1" dirty="0">
                <a:latin typeface="Agency FB" panose="020B0503020202020204" pitchFamily="34" charset="0"/>
              </a:rPr>
              <a:t>Continue and Break</a:t>
            </a:r>
          </a:p>
        </p:txBody>
      </p:sp>
      <p:sp>
        <p:nvSpPr>
          <p:cNvPr id="10" name="TextBox 9">
            <a:extLst>
              <a:ext uri="{FF2B5EF4-FFF2-40B4-BE49-F238E27FC236}">
                <a16:creationId xmlns:a16="http://schemas.microsoft.com/office/drawing/2014/main" id="{4571E21F-04A1-4F62-928E-9F998FE88B58}"/>
              </a:ext>
            </a:extLst>
          </p:cNvPr>
          <p:cNvSpPr txBox="1"/>
          <p:nvPr/>
        </p:nvSpPr>
        <p:spPr>
          <a:xfrm>
            <a:off x="613953" y="1180572"/>
            <a:ext cx="10019215" cy="584775"/>
          </a:xfrm>
          <a:prstGeom prst="rect">
            <a:avLst/>
          </a:prstGeom>
          <a:noFill/>
        </p:spPr>
        <p:txBody>
          <a:bodyPr wrap="square" rtlCol="0">
            <a:spAutoFit/>
          </a:bodyPr>
          <a:lstStyle/>
          <a:p>
            <a:pPr marL="514350" indent="-514350" algn="l">
              <a:buFont typeface="+mj-lt"/>
              <a:buAutoNum type="arabicPeriod" startAt="2"/>
            </a:pPr>
            <a:r>
              <a:rPr lang="en-US" sz="3200" b="1" i="0" dirty="0">
                <a:solidFill>
                  <a:srgbClr val="222222"/>
                </a:solidFill>
                <a:effectLst/>
                <a:latin typeface="Agency FB" panose="020B0503020202020204" pitchFamily="34" charset="0"/>
              </a:rPr>
              <a:t>break</a:t>
            </a:r>
          </a:p>
        </p:txBody>
      </p:sp>
      <p:sp>
        <p:nvSpPr>
          <p:cNvPr id="11" name="TextBox 10">
            <a:extLst>
              <a:ext uri="{FF2B5EF4-FFF2-40B4-BE49-F238E27FC236}">
                <a16:creationId xmlns:a16="http://schemas.microsoft.com/office/drawing/2014/main" id="{3F9F87D7-BA09-4991-956A-52CB71AFCE9F}"/>
              </a:ext>
            </a:extLst>
          </p:cNvPr>
          <p:cNvSpPr txBox="1"/>
          <p:nvPr/>
        </p:nvSpPr>
        <p:spPr>
          <a:xfrm>
            <a:off x="1153889" y="1641443"/>
            <a:ext cx="10019215" cy="1685077"/>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en-US" b="0" i="0" dirty="0">
                <a:solidFill>
                  <a:srgbClr val="000000"/>
                </a:solidFill>
                <a:effectLst/>
                <a:latin typeface="Agency FB" panose="020B0503020202020204" pitchFamily="34" charset="0"/>
              </a:rPr>
              <a:t>You have already seen the </a:t>
            </a:r>
            <a:r>
              <a:rPr lang="en-US" b="0" i="0" dirty="0">
                <a:solidFill>
                  <a:srgbClr val="777BB3"/>
                </a:solidFill>
                <a:effectLst/>
                <a:latin typeface="Agency FB" panose="020B0503020202020204" pitchFamily="34" charset="0"/>
              </a:rPr>
              <a:t>break </a:t>
            </a:r>
            <a:r>
              <a:rPr lang="en-US" b="0" i="0" dirty="0">
                <a:solidFill>
                  <a:srgbClr val="000000"/>
                </a:solidFill>
                <a:effectLst/>
                <a:latin typeface="Agency FB" panose="020B0503020202020204" pitchFamily="34" charset="0"/>
              </a:rPr>
              <a:t>statement used in an earlier slide of this presentation. It was used to "jump out" of a </a:t>
            </a:r>
            <a:r>
              <a:rPr lang="en-US" dirty="0">
                <a:solidFill>
                  <a:srgbClr val="777BB3"/>
                </a:solidFill>
                <a:latin typeface="Agency FB" panose="020B0503020202020204" pitchFamily="34" charset="0"/>
              </a:rPr>
              <a:t>switch</a:t>
            </a:r>
            <a:r>
              <a:rPr lang="en-US" b="0" i="0" dirty="0">
                <a:solidFill>
                  <a:srgbClr val="000000"/>
                </a:solidFill>
                <a:effectLst/>
                <a:latin typeface="Agency FB" panose="020B0503020202020204" pitchFamily="34" charset="0"/>
              </a:rPr>
              <a:t> statement.</a:t>
            </a:r>
            <a:endParaRPr lang="en-US" dirty="0">
              <a:solidFill>
                <a:srgbClr val="000000"/>
              </a:solidFill>
              <a:latin typeface="Agency FB" panose="020B0503020202020204" pitchFamily="34" charset="0"/>
            </a:endParaRPr>
          </a:p>
          <a:p>
            <a:pPr marL="285750" indent="-285750" algn="l">
              <a:lnSpc>
                <a:spcPct val="200000"/>
              </a:lnSpc>
              <a:buFont typeface="Arial" panose="020B0604020202020204" pitchFamily="34" charset="0"/>
              <a:buChar char="•"/>
            </a:pPr>
            <a:r>
              <a:rPr lang="en-US" b="0" i="0" dirty="0">
                <a:solidFill>
                  <a:srgbClr val="777BB3"/>
                </a:solidFill>
                <a:effectLst/>
                <a:latin typeface="Agency FB" panose="020B0503020202020204" pitchFamily="34" charset="0"/>
              </a:rPr>
              <a:t>break</a:t>
            </a:r>
            <a:r>
              <a:rPr lang="en-US" b="0" i="0" dirty="0">
                <a:solidFill>
                  <a:srgbClr val="000000"/>
                </a:solidFill>
                <a:effectLst/>
                <a:latin typeface="Agency FB" panose="020B0503020202020204" pitchFamily="34" charset="0"/>
              </a:rPr>
              <a:t> statement can also be used to jump out of a loop.</a:t>
            </a:r>
            <a:endParaRPr lang="en-US" b="0" i="0" dirty="0">
              <a:solidFill>
                <a:srgbClr val="222222"/>
              </a:solidFill>
              <a:effectLst/>
              <a:latin typeface="Agency FB" panose="020B0503020202020204" pitchFamily="34" charset="0"/>
            </a:endParaRPr>
          </a:p>
        </p:txBody>
      </p:sp>
      <p:sp>
        <p:nvSpPr>
          <p:cNvPr id="6" name="TextBox 5">
            <a:extLst>
              <a:ext uri="{FF2B5EF4-FFF2-40B4-BE49-F238E27FC236}">
                <a16:creationId xmlns:a16="http://schemas.microsoft.com/office/drawing/2014/main" id="{287F3A17-4E6F-411F-A273-B8296B88A0E2}"/>
              </a:ext>
            </a:extLst>
          </p:cNvPr>
          <p:cNvSpPr txBox="1"/>
          <p:nvPr/>
        </p:nvSpPr>
        <p:spPr>
          <a:xfrm>
            <a:off x="1528358" y="3540035"/>
            <a:ext cx="4219299" cy="2308324"/>
          </a:xfrm>
          <a:prstGeom prst="rect">
            <a:avLst/>
          </a:prstGeom>
          <a:noFill/>
        </p:spPr>
        <p:txBody>
          <a:bodyPr wrap="square" rtlCol="0">
            <a:spAutoFit/>
          </a:bodyPr>
          <a:lstStyle/>
          <a:p>
            <a:pPr algn="l"/>
            <a:r>
              <a:rPr lang="en-US" b="0" i="0" dirty="0">
                <a:solidFill>
                  <a:srgbClr val="FF0000"/>
                </a:solidFill>
                <a:effectLst/>
                <a:latin typeface="Agency FB" panose="020B0503020202020204" pitchFamily="34" charset="0"/>
              </a:rPr>
              <a:t>&lt;?php</a:t>
            </a:r>
            <a:br>
              <a:rPr lang="en-US" dirty="0">
                <a:latin typeface="Agency FB" panose="020B0503020202020204" pitchFamily="34" charset="0"/>
              </a:rPr>
            </a:br>
            <a:r>
              <a:rPr lang="en-US" b="0" i="0" dirty="0">
                <a:solidFill>
                  <a:srgbClr val="0000CD"/>
                </a:solidFill>
                <a:effectLst/>
                <a:latin typeface="Agency FB" panose="020B0503020202020204" pitchFamily="34" charset="0"/>
              </a:rPr>
              <a:t>for</a:t>
            </a:r>
            <a:r>
              <a:rPr lang="en-US" b="0" i="0" dirty="0">
                <a:solidFill>
                  <a:srgbClr val="000000"/>
                </a:solidFill>
                <a:effectLst/>
                <a:latin typeface="Agency FB" panose="020B0503020202020204" pitchFamily="34" charset="0"/>
              </a:rPr>
              <a:t> ($x = </a:t>
            </a:r>
            <a:r>
              <a:rPr lang="en-US" b="0" i="0" dirty="0">
                <a:solidFill>
                  <a:srgbClr val="FF0000"/>
                </a:solidFill>
                <a:effectLst/>
                <a:latin typeface="Agency FB" panose="020B0503020202020204" pitchFamily="34" charset="0"/>
              </a:rPr>
              <a:t>0</a:t>
            </a:r>
            <a:r>
              <a:rPr lang="en-US" b="0" i="0" dirty="0">
                <a:solidFill>
                  <a:srgbClr val="000000"/>
                </a:solidFill>
                <a:effectLst/>
                <a:latin typeface="Agency FB" panose="020B0503020202020204" pitchFamily="34" charset="0"/>
              </a:rPr>
              <a:t>; $x &lt; </a:t>
            </a:r>
            <a:r>
              <a:rPr lang="en-US" b="0" i="0" dirty="0">
                <a:solidFill>
                  <a:srgbClr val="FF0000"/>
                </a:solidFill>
                <a:effectLst/>
                <a:latin typeface="Agency FB" panose="020B0503020202020204" pitchFamily="34" charset="0"/>
              </a:rPr>
              <a:t>10</a:t>
            </a:r>
            <a:r>
              <a:rPr lang="en-US" b="0" i="0" dirty="0">
                <a:solidFill>
                  <a:srgbClr val="000000"/>
                </a:solidFill>
                <a:effectLst/>
                <a:latin typeface="Agency FB" panose="020B0503020202020204" pitchFamily="34" charset="0"/>
              </a:rPr>
              <a:t>; $x++) {</a:t>
            </a:r>
            <a:br>
              <a:rPr lang="en-US" dirty="0">
                <a:latin typeface="Agency FB" panose="020B0503020202020204" pitchFamily="34" charset="0"/>
              </a:rPr>
            </a:br>
            <a:r>
              <a:rPr lang="en-US" b="0" i="0" dirty="0">
                <a:solidFill>
                  <a:srgbClr val="000000"/>
                </a:solidFill>
                <a:effectLst/>
                <a:latin typeface="Agency FB" panose="020B0503020202020204" pitchFamily="34" charset="0"/>
              </a:rPr>
              <a:t>  </a:t>
            </a:r>
            <a:r>
              <a:rPr lang="en-US" b="0" i="0" dirty="0">
                <a:solidFill>
                  <a:srgbClr val="0000CD"/>
                </a:solidFill>
                <a:effectLst/>
                <a:latin typeface="Agency FB" panose="020B0503020202020204" pitchFamily="34" charset="0"/>
              </a:rPr>
              <a:t>if</a:t>
            </a:r>
            <a:r>
              <a:rPr lang="en-US" b="0" i="0" dirty="0">
                <a:solidFill>
                  <a:srgbClr val="000000"/>
                </a:solidFill>
                <a:effectLst/>
                <a:latin typeface="Agency FB" panose="020B0503020202020204" pitchFamily="34" charset="0"/>
              </a:rPr>
              <a:t> ($x == </a:t>
            </a:r>
            <a:r>
              <a:rPr lang="en-US" b="0" i="0" dirty="0">
                <a:solidFill>
                  <a:srgbClr val="FF0000"/>
                </a:solidFill>
                <a:effectLst/>
                <a:latin typeface="Agency FB" panose="020B0503020202020204" pitchFamily="34" charset="0"/>
              </a:rPr>
              <a:t>4</a:t>
            </a:r>
            <a:r>
              <a:rPr lang="en-US" b="0" i="0" dirty="0">
                <a:solidFill>
                  <a:srgbClr val="000000"/>
                </a:solidFill>
                <a:effectLst/>
                <a:latin typeface="Agency FB" panose="020B0503020202020204" pitchFamily="34" charset="0"/>
              </a:rPr>
              <a:t>) {</a:t>
            </a:r>
            <a:br>
              <a:rPr lang="en-US" dirty="0">
                <a:latin typeface="Agency FB" panose="020B0503020202020204" pitchFamily="34" charset="0"/>
              </a:rPr>
            </a:br>
            <a:r>
              <a:rPr lang="en-US" b="0" i="0" dirty="0">
                <a:solidFill>
                  <a:srgbClr val="000000"/>
                </a:solidFill>
                <a:effectLst/>
                <a:latin typeface="Agency FB" panose="020B0503020202020204" pitchFamily="34" charset="0"/>
              </a:rPr>
              <a:t>    </a:t>
            </a:r>
            <a:r>
              <a:rPr lang="en-US" b="0" i="0" dirty="0">
                <a:solidFill>
                  <a:srgbClr val="0000CD"/>
                </a:solidFill>
                <a:effectLst/>
                <a:latin typeface="Agency FB" panose="020B0503020202020204" pitchFamily="34" charset="0"/>
              </a:rPr>
              <a:t>break</a:t>
            </a:r>
            <a:r>
              <a:rPr lang="en-US" b="0" i="0" dirty="0">
                <a:solidFill>
                  <a:srgbClr val="000000"/>
                </a:solidFill>
                <a:effectLst/>
                <a:latin typeface="Agency FB" panose="020B0503020202020204" pitchFamily="34" charset="0"/>
              </a:rPr>
              <a:t>;</a:t>
            </a:r>
            <a:br>
              <a:rPr lang="en-US" dirty="0">
                <a:latin typeface="Agency FB" panose="020B0503020202020204" pitchFamily="34" charset="0"/>
              </a:rPr>
            </a:br>
            <a:r>
              <a:rPr lang="en-US" b="0" i="0" dirty="0">
                <a:solidFill>
                  <a:srgbClr val="000000"/>
                </a:solidFill>
                <a:effectLst/>
                <a:latin typeface="Agency FB" panose="020B0503020202020204" pitchFamily="34" charset="0"/>
              </a:rPr>
              <a:t>  }</a:t>
            </a:r>
            <a:br>
              <a:rPr lang="en-US" dirty="0">
                <a:latin typeface="Agency FB" panose="020B0503020202020204" pitchFamily="34" charset="0"/>
              </a:rPr>
            </a:br>
            <a:r>
              <a:rPr lang="en-US" b="0" i="0" dirty="0">
                <a:solidFill>
                  <a:srgbClr val="000000"/>
                </a:solidFill>
                <a:effectLst/>
                <a:latin typeface="Agency FB" panose="020B0503020202020204" pitchFamily="34" charset="0"/>
              </a:rPr>
              <a:t>  </a:t>
            </a:r>
            <a:r>
              <a:rPr lang="en-US" b="0" i="0" dirty="0">
                <a:solidFill>
                  <a:srgbClr val="0000CD"/>
                </a:solidFill>
                <a:effectLst/>
                <a:latin typeface="Agency FB" panose="020B0503020202020204" pitchFamily="34" charset="0"/>
              </a:rPr>
              <a:t>echo</a:t>
            </a:r>
            <a:r>
              <a:rPr lang="en-US" b="0" i="0" dirty="0">
                <a:solidFill>
                  <a:srgbClr val="000000"/>
                </a:solidFill>
                <a:effectLst/>
                <a:latin typeface="Agency FB" panose="020B0503020202020204" pitchFamily="34" charset="0"/>
              </a:rPr>
              <a:t> </a:t>
            </a:r>
            <a:r>
              <a:rPr lang="en-US" b="0" i="0" dirty="0">
                <a:solidFill>
                  <a:srgbClr val="A52A2A"/>
                </a:solidFill>
                <a:effectLst/>
                <a:latin typeface="Agency FB" panose="020B0503020202020204" pitchFamily="34" charset="0"/>
              </a:rPr>
              <a:t>"The number is: $x &lt;</a:t>
            </a:r>
            <a:r>
              <a:rPr lang="en-US" b="0" i="0" dirty="0" err="1">
                <a:solidFill>
                  <a:srgbClr val="A52A2A"/>
                </a:solidFill>
                <a:effectLst/>
                <a:latin typeface="Agency FB" panose="020B0503020202020204" pitchFamily="34" charset="0"/>
              </a:rPr>
              <a:t>br</a:t>
            </a:r>
            <a:r>
              <a:rPr lang="en-US" b="0" i="0" dirty="0">
                <a:solidFill>
                  <a:srgbClr val="A52A2A"/>
                </a:solidFill>
                <a:effectLst/>
                <a:latin typeface="Agency FB" panose="020B0503020202020204" pitchFamily="34" charset="0"/>
              </a:rPr>
              <a:t>&gt;"</a:t>
            </a:r>
            <a:r>
              <a:rPr lang="en-US" b="0" i="0" dirty="0">
                <a:solidFill>
                  <a:srgbClr val="000000"/>
                </a:solidFill>
                <a:effectLst/>
                <a:latin typeface="Agency FB" panose="020B0503020202020204" pitchFamily="34" charset="0"/>
              </a:rPr>
              <a:t>;</a:t>
            </a:r>
            <a:br>
              <a:rPr lang="en-US" dirty="0">
                <a:latin typeface="Agency FB" panose="020B0503020202020204" pitchFamily="34" charset="0"/>
              </a:rPr>
            </a:br>
            <a:r>
              <a:rPr lang="en-US" b="0" i="0" dirty="0">
                <a:solidFill>
                  <a:srgbClr val="000000"/>
                </a:solidFill>
                <a:effectLst/>
                <a:latin typeface="Agency FB" panose="020B0503020202020204" pitchFamily="34" charset="0"/>
              </a:rPr>
              <a:t>}</a:t>
            </a:r>
            <a:br>
              <a:rPr lang="en-US" dirty="0">
                <a:latin typeface="Agency FB" panose="020B0503020202020204" pitchFamily="34" charset="0"/>
              </a:rPr>
            </a:br>
            <a:r>
              <a:rPr lang="en-US" b="0" i="0" dirty="0">
                <a:solidFill>
                  <a:srgbClr val="FF0000"/>
                </a:solidFill>
                <a:effectLst/>
                <a:latin typeface="Agency FB" panose="020B0503020202020204" pitchFamily="34" charset="0"/>
              </a:rPr>
              <a:t>?&gt;</a:t>
            </a:r>
            <a:endParaRPr lang="en-US" b="0" i="0" dirty="0">
              <a:solidFill>
                <a:srgbClr val="222222"/>
              </a:solidFill>
              <a:effectLst/>
              <a:latin typeface="Agency FB" panose="020B0503020202020204" pitchFamily="34" charset="0"/>
            </a:endParaRPr>
          </a:p>
        </p:txBody>
      </p:sp>
      <p:pic>
        <p:nvPicPr>
          <p:cNvPr id="3" name="Picture 2" descr="Timeline&#10;&#10;Description automatically generated">
            <a:extLst>
              <a:ext uri="{FF2B5EF4-FFF2-40B4-BE49-F238E27FC236}">
                <a16:creationId xmlns:a16="http://schemas.microsoft.com/office/drawing/2014/main" id="{4239B94E-3EDE-4F58-88D0-5197F3DCB6FE}"/>
              </a:ext>
            </a:extLst>
          </p:cNvPr>
          <p:cNvPicPr>
            <a:picLocks noChangeAspect="1"/>
          </p:cNvPicPr>
          <p:nvPr/>
        </p:nvPicPr>
        <p:blipFill>
          <a:blip r:embed="rId2"/>
          <a:stretch>
            <a:fillRect/>
          </a:stretch>
        </p:blipFill>
        <p:spPr>
          <a:xfrm>
            <a:off x="8299405" y="2924184"/>
            <a:ext cx="3587795" cy="3241485"/>
          </a:xfrm>
          <a:prstGeom prst="rect">
            <a:avLst/>
          </a:prstGeom>
        </p:spPr>
      </p:pic>
      <p:sp>
        <p:nvSpPr>
          <p:cNvPr id="9" name="Subtitle 2">
            <a:extLst>
              <a:ext uri="{FF2B5EF4-FFF2-40B4-BE49-F238E27FC236}">
                <a16:creationId xmlns:a16="http://schemas.microsoft.com/office/drawing/2014/main" id="{B5A59ED7-EAFB-435F-AC9E-189833AD5BBA}"/>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2353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39B94E-3EDE-4F58-88D0-5197F3DCB6FE}"/>
              </a:ext>
            </a:extLst>
          </p:cNvPr>
          <p:cNvPicPr>
            <a:picLocks noChangeAspect="1"/>
          </p:cNvPicPr>
          <p:nvPr/>
        </p:nvPicPr>
        <p:blipFill>
          <a:blip r:embed="rId2"/>
          <a:srcRect/>
          <a:stretch/>
        </p:blipFill>
        <p:spPr>
          <a:xfrm>
            <a:off x="3190332" y="2408492"/>
            <a:ext cx="7903034" cy="3977845"/>
          </a:xfrm>
          <a:prstGeom prst="rect">
            <a:avLst/>
          </a:prstGeom>
        </p:spPr>
      </p:pic>
      <p:sp>
        <p:nvSpPr>
          <p:cNvPr id="8" name="TextBox 7">
            <a:extLst>
              <a:ext uri="{FF2B5EF4-FFF2-40B4-BE49-F238E27FC236}">
                <a16:creationId xmlns:a16="http://schemas.microsoft.com/office/drawing/2014/main" id="{5C73B645-0AC8-41A3-A9AC-2D82AC7FA87A}"/>
              </a:ext>
            </a:extLst>
          </p:cNvPr>
          <p:cNvSpPr txBox="1"/>
          <p:nvPr/>
        </p:nvSpPr>
        <p:spPr>
          <a:xfrm>
            <a:off x="613953" y="162960"/>
            <a:ext cx="8307978" cy="707886"/>
          </a:xfrm>
          <a:prstGeom prst="rect">
            <a:avLst/>
          </a:prstGeom>
          <a:noFill/>
        </p:spPr>
        <p:txBody>
          <a:bodyPr wrap="square" rtlCol="0">
            <a:spAutoFit/>
          </a:bodyPr>
          <a:lstStyle/>
          <a:p>
            <a:r>
              <a:rPr lang="en-US" sz="4000" b="1" dirty="0" err="1">
                <a:latin typeface="Agency FB" panose="020B0503020202020204" pitchFamily="34" charset="0"/>
              </a:rPr>
              <a:t>Superglobal</a:t>
            </a:r>
            <a:r>
              <a:rPr lang="en-US" sz="4000" b="1" dirty="0">
                <a:latin typeface="Agency FB" panose="020B0503020202020204" pitchFamily="34" charset="0"/>
              </a:rPr>
              <a:t> variables</a:t>
            </a:r>
          </a:p>
        </p:txBody>
      </p:sp>
      <p:sp>
        <p:nvSpPr>
          <p:cNvPr id="11" name="TextBox 10">
            <a:extLst>
              <a:ext uri="{FF2B5EF4-FFF2-40B4-BE49-F238E27FC236}">
                <a16:creationId xmlns:a16="http://schemas.microsoft.com/office/drawing/2014/main" id="{3F9F87D7-BA09-4991-956A-52CB71AFCE9F}"/>
              </a:ext>
            </a:extLst>
          </p:cNvPr>
          <p:cNvSpPr txBox="1"/>
          <p:nvPr/>
        </p:nvSpPr>
        <p:spPr>
          <a:xfrm>
            <a:off x="613953" y="1216707"/>
            <a:ext cx="10019215" cy="8688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800" b="0" i="0" u="none" strike="noStrike" baseline="0" dirty="0">
                <a:latin typeface="Agency FB" panose="020B0503020202020204" pitchFamily="34" charset="0"/>
              </a:rPr>
              <a:t>There are some built-in variables in PHP environment, which provides some special features, they are called </a:t>
            </a:r>
            <a:r>
              <a:rPr lang="en-US" sz="1800" b="1" i="0" u="sng" strike="noStrike" baseline="0" dirty="0" err="1">
                <a:solidFill>
                  <a:srgbClr val="777BB3"/>
                </a:solidFill>
                <a:latin typeface="Agency FB" panose="020B0503020202020204" pitchFamily="34" charset="0"/>
              </a:rPr>
              <a:t>superglobal</a:t>
            </a:r>
            <a:r>
              <a:rPr lang="en-US" sz="1800" b="1" i="0" u="none" strike="noStrike" baseline="0" dirty="0">
                <a:latin typeface="Agency FB" panose="020B0503020202020204" pitchFamily="34" charset="0"/>
              </a:rPr>
              <a:t> </a:t>
            </a:r>
            <a:r>
              <a:rPr lang="en-US" sz="1800" b="0" i="0" u="none" strike="noStrike" baseline="0" dirty="0">
                <a:latin typeface="Agency FB" panose="020B0503020202020204" pitchFamily="34" charset="0"/>
              </a:rPr>
              <a:t>variables.</a:t>
            </a:r>
          </a:p>
          <a:p>
            <a:pPr marL="285750" indent="-285750">
              <a:lnSpc>
                <a:spcPct val="150000"/>
              </a:lnSpc>
              <a:buFont typeface="Arial" panose="020B0604020202020204" pitchFamily="34" charset="0"/>
              <a:buChar char="•"/>
            </a:pPr>
            <a:r>
              <a:rPr lang="en-US" sz="1800" b="0" i="0" u="none" strike="noStrike" baseline="0" dirty="0">
                <a:latin typeface="Agency FB" panose="020B0503020202020204" pitchFamily="34" charset="0"/>
              </a:rPr>
              <a:t>They are basically associative arrays.</a:t>
            </a:r>
          </a:p>
        </p:txBody>
      </p:sp>
      <p:sp>
        <p:nvSpPr>
          <p:cNvPr id="7" name="Subtitle 2">
            <a:extLst>
              <a:ext uri="{FF2B5EF4-FFF2-40B4-BE49-F238E27FC236}">
                <a16:creationId xmlns:a16="http://schemas.microsoft.com/office/drawing/2014/main" id="{5982C44B-BEF8-4EA9-995F-1358A4C1441C}"/>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27962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7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73B645-0AC8-41A3-A9AC-2D82AC7FA87A}"/>
              </a:ext>
            </a:extLst>
          </p:cNvPr>
          <p:cNvSpPr txBox="1"/>
          <p:nvPr/>
        </p:nvSpPr>
        <p:spPr>
          <a:xfrm>
            <a:off x="613953" y="162960"/>
            <a:ext cx="8307978" cy="707886"/>
          </a:xfrm>
          <a:prstGeom prst="rect">
            <a:avLst/>
          </a:prstGeom>
          <a:noFill/>
        </p:spPr>
        <p:txBody>
          <a:bodyPr wrap="square" rtlCol="0">
            <a:spAutoFit/>
          </a:bodyPr>
          <a:lstStyle/>
          <a:p>
            <a:r>
              <a:rPr lang="en-US" sz="4000" b="1" dirty="0" err="1">
                <a:latin typeface="Agency FB" panose="020B0503020202020204" pitchFamily="34" charset="0"/>
              </a:rPr>
              <a:t>Superglobal</a:t>
            </a:r>
            <a:r>
              <a:rPr lang="en-US" sz="4000" b="1" dirty="0">
                <a:latin typeface="Agency FB" panose="020B0503020202020204" pitchFamily="34" charset="0"/>
              </a:rPr>
              <a:t> variables</a:t>
            </a:r>
          </a:p>
        </p:txBody>
      </p:sp>
      <p:sp>
        <p:nvSpPr>
          <p:cNvPr id="11" name="TextBox 10">
            <a:extLst>
              <a:ext uri="{FF2B5EF4-FFF2-40B4-BE49-F238E27FC236}">
                <a16:creationId xmlns:a16="http://schemas.microsoft.com/office/drawing/2014/main" id="{3F9F87D7-BA09-4991-956A-52CB71AFCE9F}"/>
              </a:ext>
            </a:extLst>
          </p:cNvPr>
          <p:cNvSpPr txBox="1"/>
          <p:nvPr/>
        </p:nvSpPr>
        <p:spPr>
          <a:xfrm>
            <a:off x="613953" y="1052741"/>
            <a:ext cx="10894424" cy="4989251"/>
          </a:xfrm>
          <a:prstGeom prst="rect">
            <a:avLst/>
          </a:prstGeom>
          <a:noFill/>
        </p:spPr>
        <p:txBody>
          <a:bodyPr wrap="square" rtlCol="0">
            <a:spAutoFit/>
          </a:bodyPr>
          <a:lstStyle/>
          <a:p>
            <a:pPr algn="l">
              <a:lnSpc>
                <a:spcPct val="200000"/>
              </a:lnSpc>
              <a:buFont typeface="Arial" panose="020B0604020202020204" pitchFamily="34" charset="0"/>
              <a:buChar char="•"/>
            </a:pPr>
            <a:r>
              <a:rPr lang="en-US" b="1" i="0" dirty="0">
                <a:solidFill>
                  <a:srgbClr val="777BB3"/>
                </a:solidFill>
                <a:effectLst/>
                <a:latin typeface="Agency FB" panose="020B0503020202020204" pitchFamily="34" charset="0"/>
              </a:rPr>
              <a:t>$GLOBALS </a:t>
            </a:r>
            <a:r>
              <a:rPr lang="en-US" b="0" i="0" dirty="0">
                <a:solidFill>
                  <a:srgbClr val="000000"/>
                </a:solidFill>
                <a:effectLst/>
                <a:latin typeface="Agency FB" panose="020B0503020202020204" pitchFamily="34" charset="0"/>
              </a:rPr>
              <a:t>- </a:t>
            </a:r>
            <a:r>
              <a:rPr lang="en-US" sz="1200" b="1" i="0" dirty="0">
                <a:solidFill>
                  <a:srgbClr val="777BB3"/>
                </a:solidFill>
                <a:effectLst/>
                <a:latin typeface="Agency FB" panose="020B0503020202020204" pitchFamily="34" charset="0"/>
              </a:rPr>
              <a:t>$GLOBALS </a:t>
            </a:r>
            <a:r>
              <a:rPr lang="en-US" sz="1200" b="0" i="0" dirty="0">
                <a:solidFill>
                  <a:srgbClr val="000000"/>
                </a:solidFill>
                <a:effectLst/>
                <a:latin typeface="Agency FB" panose="020B0503020202020204" pitchFamily="34" charset="0"/>
              </a:rPr>
              <a:t>is a PHP super global variable which is used to access global variables from anywhere in the  PHP script (also from within functions or methods).</a:t>
            </a:r>
          </a:p>
          <a:p>
            <a:pPr algn="l">
              <a:lnSpc>
                <a:spcPct val="200000"/>
              </a:lnSpc>
              <a:buFont typeface="Arial" panose="020B0604020202020204" pitchFamily="34" charset="0"/>
              <a:buChar char="•"/>
            </a:pPr>
            <a:r>
              <a:rPr lang="en-US" b="1" i="0" dirty="0">
                <a:solidFill>
                  <a:srgbClr val="777BB3"/>
                </a:solidFill>
                <a:effectLst/>
                <a:latin typeface="Agency FB" panose="020B0503020202020204" pitchFamily="34" charset="0"/>
              </a:rPr>
              <a:t>$_SERVER </a:t>
            </a:r>
            <a:r>
              <a:rPr lang="en-US" b="0" i="0" dirty="0">
                <a:solidFill>
                  <a:srgbClr val="777BB3"/>
                </a:solidFill>
                <a:effectLst/>
                <a:latin typeface="Agency FB" panose="020B0503020202020204" pitchFamily="34" charset="0"/>
              </a:rPr>
              <a:t>- </a:t>
            </a:r>
            <a:r>
              <a:rPr lang="en-US" sz="1200" b="1" i="0" dirty="0">
                <a:solidFill>
                  <a:srgbClr val="777BB3"/>
                </a:solidFill>
                <a:effectLst/>
                <a:latin typeface="Agency FB" panose="020B0503020202020204" pitchFamily="34" charset="0"/>
              </a:rPr>
              <a:t>$_SERVER </a:t>
            </a:r>
            <a:r>
              <a:rPr lang="en-US" sz="1200" b="0" i="0" dirty="0">
                <a:solidFill>
                  <a:srgbClr val="000000"/>
                </a:solidFill>
                <a:effectLst/>
                <a:latin typeface="Agency FB" panose="020B0503020202020204" pitchFamily="34" charset="0"/>
              </a:rPr>
              <a:t>is a PHP super global variable which holds information about headers, paths, and script locations.</a:t>
            </a:r>
          </a:p>
          <a:p>
            <a:pPr algn="l">
              <a:lnSpc>
                <a:spcPct val="200000"/>
              </a:lnSpc>
              <a:buFont typeface="Arial" panose="020B0604020202020204" pitchFamily="34" charset="0"/>
              <a:buChar char="•"/>
            </a:pPr>
            <a:r>
              <a:rPr lang="en-US" b="1" i="0" dirty="0">
                <a:solidFill>
                  <a:srgbClr val="777BB3"/>
                </a:solidFill>
                <a:effectLst/>
                <a:latin typeface="Agency FB" panose="020B0503020202020204" pitchFamily="34" charset="0"/>
              </a:rPr>
              <a:t>$_REQUEST </a:t>
            </a:r>
            <a:r>
              <a:rPr lang="en-US" b="0" i="0" dirty="0">
                <a:solidFill>
                  <a:srgbClr val="000000"/>
                </a:solidFill>
                <a:effectLst/>
                <a:latin typeface="Agency FB" panose="020B0503020202020204" pitchFamily="34" charset="0"/>
              </a:rPr>
              <a:t>- </a:t>
            </a:r>
            <a:r>
              <a:rPr lang="en-US" sz="1200" b="0" i="0" dirty="0">
                <a:solidFill>
                  <a:srgbClr val="000000"/>
                </a:solidFill>
                <a:effectLst/>
                <a:latin typeface="Agency FB" panose="020B0503020202020204" pitchFamily="34" charset="0"/>
              </a:rPr>
              <a:t>PHP </a:t>
            </a:r>
            <a:r>
              <a:rPr lang="en-US" sz="1200" b="1" i="0" dirty="0">
                <a:solidFill>
                  <a:srgbClr val="777BB3"/>
                </a:solidFill>
                <a:effectLst/>
                <a:latin typeface="Agency FB" panose="020B0503020202020204" pitchFamily="34" charset="0"/>
              </a:rPr>
              <a:t>$_REQUEST </a:t>
            </a:r>
            <a:r>
              <a:rPr lang="en-US" sz="1200" b="0" i="0" dirty="0">
                <a:solidFill>
                  <a:srgbClr val="000000"/>
                </a:solidFill>
                <a:effectLst/>
                <a:latin typeface="Agency FB" panose="020B0503020202020204" pitchFamily="34" charset="0"/>
              </a:rPr>
              <a:t>is a PHP super global variable which is used to collect data after submitting an HTML form.</a:t>
            </a:r>
          </a:p>
          <a:p>
            <a:pPr algn="l">
              <a:lnSpc>
                <a:spcPct val="200000"/>
              </a:lnSpc>
              <a:buFont typeface="Arial" panose="020B0604020202020204" pitchFamily="34" charset="0"/>
              <a:buChar char="•"/>
            </a:pPr>
            <a:r>
              <a:rPr lang="en-US" b="1" i="0" dirty="0">
                <a:solidFill>
                  <a:srgbClr val="777BB3"/>
                </a:solidFill>
                <a:effectLst/>
                <a:latin typeface="Agency FB" panose="020B0503020202020204" pitchFamily="34" charset="0"/>
              </a:rPr>
              <a:t>$_POST </a:t>
            </a:r>
            <a:r>
              <a:rPr lang="en-US" b="0" i="0" dirty="0">
                <a:solidFill>
                  <a:srgbClr val="000000"/>
                </a:solidFill>
                <a:effectLst/>
                <a:latin typeface="Agency FB" panose="020B0503020202020204" pitchFamily="34" charset="0"/>
              </a:rPr>
              <a:t>- </a:t>
            </a:r>
            <a:r>
              <a:rPr lang="en-US" sz="1200" b="0" i="0" dirty="0">
                <a:solidFill>
                  <a:srgbClr val="000000"/>
                </a:solidFill>
                <a:effectLst/>
                <a:latin typeface="Agency FB" panose="020B0503020202020204" pitchFamily="34" charset="0"/>
              </a:rPr>
              <a:t>PHP </a:t>
            </a:r>
            <a:r>
              <a:rPr lang="en-US" sz="1200" b="1" i="0" dirty="0">
                <a:solidFill>
                  <a:srgbClr val="777BB3"/>
                </a:solidFill>
                <a:effectLst/>
                <a:latin typeface="Agency FB" panose="020B0503020202020204" pitchFamily="34" charset="0"/>
              </a:rPr>
              <a:t>$_POST </a:t>
            </a:r>
            <a:r>
              <a:rPr lang="en-US" sz="1200" b="0" i="0" dirty="0">
                <a:solidFill>
                  <a:srgbClr val="000000"/>
                </a:solidFill>
                <a:effectLst/>
                <a:latin typeface="Agency FB" panose="020B0503020202020204" pitchFamily="34" charset="0"/>
              </a:rPr>
              <a:t>is a PHP super global variable which is used to collect form data after submitting an HTML form with </a:t>
            </a:r>
            <a:r>
              <a:rPr lang="en-US" sz="1200" dirty="0">
                <a:solidFill>
                  <a:srgbClr val="000000"/>
                </a:solidFill>
                <a:latin typeface="Agency FB" panose="020B0503020202020204" pitchFamily="34" charset="0"/>
              </a:rPr>
              <a:t> </a:t>
            </a:r>
            <a:r>
              <a:rPr lang="en-US" sz="1200" b="0" i="0" dirty="0">
                <a:solidFill>
                  <a:srgbClr val="000000"/>
                </a:solidFill>
                <a:effectLst/>
                <a:latin typeface="Agency FB" panose="020B0503020202020204" pitchFamily="34" charset="0"/>
              </a:rPr>
              <a:t>method="post". </a:t>
            </a:r>
            <a:r>
              <a:rPr lang="en-US" sz="1200" b="1" i="0" dirty="0">
                <a:solidFill>
                  <a:srgbClr val="777BB3"/>
                </a:solidFill>
                <a:effectLst/>
                <a:latin typeface="Agency FB" panose="020B0503020202020204" pitchFamily="34" charset="0"/>
              </a:rPr>
              <a:t>$_POST  </a:t>
            </a:r>
            <a:r>
              <a:rPr lang="en-US" sz="1200" b="0" i="0" dirty="0">
                <a:solidFill>
                  <a:srgbClr val="000000"/>
                </a:solidFill>
                <a:effectLst/>
                <a:latin typeface="Agency FB" panose="020B0503020202020204" pitchFamily="34" charset="0"/>
              </a:rPr>
              <a:t>is also widely used to pass variables.</a:t>
            </a:r>
          </a:p>
          <a:p>
            <a:pPr algn="l">
              <a:lnSpc>
                <a:spcPct val="200000"/>
              </a:lnSpc>
              <a:buFont typeface="Arial" panose="020B0604020202020204" pitchFamily="34" charset="0"/>
              <a:buChar char="•"/>
            </a:pPr>
            <a:r>
              <a:rPr lang="en-US" b="1" i="0" dirty="0">
                <a:solidFill>
                  <a:srgbClr val="777BB3"/>
                </a:solidFill>
                <a:effectLst/>
                <a:latin typeface="Agency FB" panose="020B0503020202020204" pitchFamily="34" charset="0"/>
              </a:rPr>
              <a:t>$_GET </a:t>
            </a:r>
            <a:r>
              <a:rPr lang="en-US" b="0" i="0" dirty="0">
                <a:solidFill>
                  <a:srgbClr val="000000"/>
                </a:solidFill>
                <a:effectLst/>
                <a:latin typeface="Agency FB" panose="020B0503020202020204" pitchFamily="34" charset="0"/>
              </a:rPr>
              <a:t>- </a:t>
            </a:r>
            <a:r>
              <a:rPr lang="en-US" sz="1200" b="0" i="0" dirty="0">
                <a:solidFill>
                  <a:srgbClr val="000000"/>
                </a:solidFill>
                <a:effectLst/>
                <a:latin typeface="Agency FB" panose="020B0503020202020204" pitchFamily="34" charset="0"/>
              </a:rPr>
              <a:t>PHP </a:t>
            </a:r>
            <a:r>
              <a:rPr lang="en-US" sz="1200" b="1" i="0" dirty="0">
                <a:solidFill>
                  <a:srgbClr val="777BB3"/>
                </a:solidFill>
                <a:effectLst/>
                <a:latin typeface="Agency FB" panose="020B0503020202020204" pitchFamily="34" charset="0"/>
              </a:rPr>
              <a:t>$_GET </a:t>
            </a:r>
            <a:r>
              <a:rPr lang="en-US" sz="1200" b="0" i="0" dirty="0">
                <a:solidFill>
                  <a:srgbClr val="000000"/>
                </a:solidFill>
                <a:effectLst/>
                <a:latin typeface="Agency FB" panose="020B0503020202020204" pitchFamily="34" charset="0"/>
              </a:rPr>
              <a:t>is a PHP super global variable which is used to collect form data after submitting an HTML form with method="get“.</a:t>
            </a:r>
          </a:p>
          <a:p>
            <a:pPr algn="l">
              <a:lnSpc>
                <a:spcPct val="200000"/>
              </a:lnSpc>
              <a:buFont typeface="Arial" panose="020B0604020202020204" pitchFamily="34" charset="0"/>
              <a:buChar char="•"/>
            </a:pPr>
            <a:r>
              <a:rPr lang="en-US" b="1" i="0" dirty="0">
                <a:solidFill>
                  <a:srgbClr val="777BB3"/>
                </a:solidFill>
                <a:effectLst/>
                <a:latin typeface="Agency FB" panose="020B0503020202020204" pitchFamily="34" charset="0"/>
              </a:rPr>
              <a:t>$_FILES </a:t>
            </a:r>
            <a:r>
              <a:rPr lang="en-US" b="0" i="0" dirty="0">
                <a:solidFill>
                  <a:srgbClr val="000000"/>
                </a:solidFill>
                <a:effectLst/>
                <a:latin typeface="Agency FB" panose="020B0503020202020204" pitchFamily="34" charset="0"/>
              </a:rPr>
              <a:t>– </a:t>
            </a:r>
            <a:r>
              <a:rPr lang="en-US" sz="1200" b="1" i="0" dirty="0">
                <a:solidFill>
                  <a:srgbClr val="777BB3"/>
                </a:solidFill>
                <a:effectLst/>
                <a:latin typeface="Agency FB" panose="020B0503020202020204" pitchFamily="34" charset="0"/>
              </a:rPr>
              <a:t>$_FILES</a:t>
            </a:r>
            <a:r>
              <a:rPr lang="en-US" sz="1200" b="0" i="0" dirty="0">
                <a:solidFill>
                  <a:srgbClr val="777BB3"/>
                </a:solidFill>
                <a:effectLst/>
                <a:latin typeface="Agency FB" panose="020B0503020202020204" pitchFamily="34" charset="0"/>
              </a:rPr>
              <a:t> </a:t>
            </a:r>
            <a:r>
              <a:rPr lang="en-US" sz="1200" b="0" i="0" dirty="0">
                <a:solidFill>
                  <a:srgbClr val="000000"/>
                </a:solidFill>
                <a:effectLst/>
                <a:latin typeface="Agency FB" panose="020B0503020202020204" pitchFamily="34" charset="0"/>
              </a:rPr>
              <a:t>is an associative array containing items uploaded via HTTP POST method</a:t>
            </a:r>
            <a:r>
              <a:rPr lang="en-US" b="0" i="0" dirty="0">
                <a:solidFill>
                  <a:srgbClr val="000000"/>
                </a:solidFill>
                <a:effectLst/>
                <a:latin typeface="Agency FB" panose="020B0503020202020204" pitchFamily="34" charset="0"/>
              </a:rPr>
              <a:t>.</a:t>
            </a:r>
          </a:p>
          <a:p>
            <a:pPr algn="l">
              <a:lnSpc>
                <a:spcPct val="200000"/>
              </a:lnSpc>
              <a:buFont typeface="Arial" panose="020B0604020202020204" pitchFamily="34" charset="0"/>
              <a:buChar char="•"/>
            </a:pPr>
            <a:r>
              <a:rPr lang="en-US" b="1" i="0" dirty="0">
                <a:solidFill>
                  <a:srgbClr val="777BB3"/>
                </a:solidFill>
                <a:effectLst/>
                <a:latin typeface="Agency FB" panose="020B0503020202020204" pitchFamily="34" charset="0"/>
              </a:rPr>
              <a:t>$_ENV </a:t>
            </a:r>
            <a:r>
              <a:rPr lang="en-US" b="0" i="0" dirty="0">
                <a:solidFill>
                  <a:srgbClr val="000000"/>
                </a:solidFill>
                <a:effectLst/>
                <a:latin typeface="Agency FB" panose="020B0503020202020204" pitchFamily="34" charset="0"/>
              </a:rPr>
              <a:t>- </a:t>
            </a:r>
            <a:r>
              <a:rPr lang="en-US" sz="1200" b="1" i="0" dirty="0">
                <a:solidFill>
                  <a:srgbClr val="777BB3"/>
                </a:solidFill>
                <a:effectLst/>
                <a:latin typeface="Agency FB" panose="020B0503020202020204" pitchFamily="34" charset="0"/>
              </a:rPr>
              <a:t>$_ENV</a:t>
            </a:r>
            <a:r>
              <a:rPr lang="en-US" sz="1200" b="0" i="0" dirty="0">
                <a:solidFill>
                  <a:srgbClr val="777BB3"/>
                </a:solidFill>
                <a:effectLst/>
                <a:latin typeface="Agency FB" panose="020B0503020202020204" pitchFamily="34" charset="0"/>
              </a:rPr>
              <a:t> </a:t>
            </a:r>
            <a:r>
              <a:rPr lang="en-US" sz="1200" b="0" i="0" dirty="0">
                <a:solidFill>
                  <a:srgbClr val="000000"/>
                </a:solidFill>
                <a:effectLst/>
                <a:latin typeface="Agency FB" panose="020B0503020202020204" pitchFamily="34" charset="0"/>
              </a:rPr>
              <a:t>is another </a:t>
            </a:r>
            <a:r>
              <a:rPr lang="en-US" sz="1200" b="0" i="0" dirty="0" err="1">
                <a:solidFill>
                  <a:srgbClr val="000000"/>
                </a:solidFill>
                <a:effectLst/>
                <a:latin typeface="Agency FB" panose="020B0503020202020204" pitchFamily="34" charset="0"/>
              </a:rPr>
              <a:t>superglobal</a:t>
            </a:r>
            <a:r>
              <a:rPr lang="en-US" sz="1200" b="0" i="0" dirty="0">
                <a:solidFill>
                  <a:srgbClr val="000000"/>
                </a:solidFill>
                <a:effectLst/>
                <a:latin typeface="Agency FB" panose="020B0503020202020204" pitchFamily="34" charset="0"/>
              </a:rPr>
              <a:t> associative array in PHP. It stores environment variables available to current script.</a:t>
            </a:r>
          </a:p>
          <a:p>
            <a:pPr>
              <a:lnSpc>
                <a:spcPct val="200000"/>
              </a:lnSpc>
              <a:buFont typeface="Arial" panose="020B0604020202020204" pitchFamily="34" charset="0"/>
              <a:buChar char="•"/>
            </a:pPr>
            <a:r>
              <a:rPr lang="en-US" b="1" i="0" dirty="0">
                <a:solidFill>
                  <a:srgbClr val="777BB3"/>
                </a:solidFill>
                <a:effectLst/>
                <a:latin typeface="Agency FB" panose="020B0503020202020204" pitchFamily="34" charset="0"/>
              </a:rPr>
              <a:t>$_COOKIE </a:t>
            </a:r>
            <a:r>
              <a:rPr lang="en-US" b="0" i="0" dirty="0">
                <a:solidFill>
                  <a:srgbClr val="000000"/>
                </a:solidFill>
                <a:effectLst/>
                <a:latin typeface="Agency FB" panose="020B0503020202020204" pitchFamily="34" charset="0"/>
              </a:rPr>
              <a:t>- </a:t>
            </a:r>
            <a:r>
              <a:rPr lang="en-US" sz="1200" b="0" i="0" dirty="0">
                <a:solidFill>
                  <a:srgbClr val="000000"/>
                </a:solidFill>
                <a:effectLst/>
                <a:latin typeface="Agency FB" panose="020B0503020202020204" pitchFamily="34" charset="0"/>
              </a:rPr>
              <a:t>A cookie is often used to identify a user., A cookie is a small file that the server embeds on the user's computer.</a:t>
            </a:r>
          </a:p>
          <a:p>
            <a:pPr algn="l">
              <a:lnSpc>
                <a:spcPct val="200000"/>
              </a:lnSpc>
              <a:buFont typeface="Arial" panose="020B0604020202020204" pitchFamily="34" charset="0"/>
              <a:buChar char="•"/>
            </a:pPr>
            <a:r>
              <a:rPr lang="en-US" b="1" i="0" dirty="0">
                <a:solidFill>
                  <a:srgbClr val="777BB3"/>
                </a:solidFill>
                <a:effectLst/>
                <a:latin typeface="Agency FB" panose="020B0503020202020204" pitchFamily="34" charset="0"/>
              </a:rPr>
              <a:t>$_SESSION </a:t>
            </a:r>
            <a:r>
              <a:rPr lang="en-US" b="0" i="0" dirty="0">
                <a:solidFill>
                  <a:srgbClr val="000000"/>
                </a:solidFill>
                <a:effectLst/>
                <a:latin typeface="Agency FB" panose="020B0503020202020204" pitchFamily="34" charset="0"/>
              </a:rPr>
              <a:t>- </a:t>
            </a:r>
            <a:r>
              <a:rPr lang="en-US" sz="1200" b="0" i="0" dirty="0">
                <a:solidFill>
                  <a:srgbClr val="000000"/>
                </a:solidFill>
                <a:effectLst/>
                <a:latin typeface="Agency FB" panose="020B0503020202020204" pitchFamily="34" charset="0"/>
              </a:rPr>
              <a:t>A session is a way to store information (in variables) to be used across multiple pages.</a:t>
            </a:r>
          </a:p>
        </p:txBody>
      </p:sp>
      <p:sp>
        <p:nvSpPr>
          <p:cNvPr id="7" name="Subtitle 2">
            <a:extLst>
              <a:ext uri="{FF2B5EF4-FFF2-40B4-BE49-F238E27FC236}">
                <a16:creationId xmlns:a16="http://schemas.microsoft.com/office/drawing/2014/main" id="{87BDA068-5A5E-4743-8BE4-24F6902F3D0B}"/>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387227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7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73B645-0AC8-41A3-A9AC-2D82AC7FA87A}"/>
              </a:ext>
            </a:extLst>
          </p:cNvPr>
          <p:cNvSpPr txBox="1"/>
          <p:nvPr/>
        </p:nvSpPr>
        <p:spPr>
          <a:xfrm>
            <a:off x="613953" y="162960"/>
            <a:ext cx="8307978" cy="707886"/>
          </a:xfrm>
          <a:prstGeom prst="rect">
            <a:avLst/>
          </a:prstGeom>
          <a:noFill/>
        </p:spPr>
        <p:txBody>
          <a:bodyPr wrap="square" rtlCol="0">
            <a:spAutoFit/>
          </a:bodyPr>
          <a:lstStyle/>
          <a:p>
            <a:r>
              <a:rPr lang="en-US" sz="4000" b="0" i="0" u="none" strike="noStrike" baseline="0" dirty="0">
                <a:latin typeface="Calibri" panose="020F0502020204030204" pitchFamily="34" charset="0"/>
              </a:rPr>
              <a:t>Database handling</a:t>
            </a:r>
          </a:p>
        </p:txBody>
      </p:sp>
      <p:sp>
        <p:nvSpPr>
          <p:cNvPr id="4" name="TextBox 3">
            <a:extLst>
              <a:ext uri="{FF2B5EF4-FFF2-40B4-BE49-F238E27FC236}">
                <a16:creationId xmlns:a16="http://schemas.microsoft.com/office/drawing/2014/main" id="{193A6B3A-AE69-47BA-9FCE-AB2238491CC0}"/>
              </a:ext>
            </a:extLst>
          </p:cNvPr>
          <p:cNvSpPr txBox="1"/>
          <p:nvPr/>
        </p:nvSpPr>
        <p:spPr>
          <a:xfrm>
            <a:off x="653140" y="988413"/>
            <a:ext cx="1894116" cy="369332"/>
          </a:xfrm>
          <a:prstGeom prst="rect">
            <a:avLst/>
          </a:prstGeom>
          <a:noFill/>
        </p:spPr>
        <p:txBody>
          <a:bodyPr wrap="square" rtlCol="0">
            <a:spAutoFit/>
          </a:bodyPr>
          <a:lstStyle/>
          <a:p>
            <a:r>
              <a:rPr lang="en-US" b="0" i="0" u="none" strike="noStrike" baseline="0" dirty="0">
                <a:latin typeface="Calibri" panose="020F0502020204030204" pitchFamily="34" charset="0"/>
              </a:rPr>
              <a:t>What is database?</a:t>
            </a:r>
          </a:p>
        </p:txBody>
      </p:sp>
      <p:sp>
        <p:nvSpPr>
          <p:cNvPr id="5" name="TextBox 4">
            <a:extLst>
              <a:ext uri="{FF2B5EF4-FFF2-40B4-BE49-F238E27FC236}">
                <a16:creationId xmlns:a16="http://schemas.microsoft.com/office/drawing/2014/main" id="{AF7A8E34-9CBF-4D33-9844-CB5F785E71A8}"/>
              </a:ext>
            </a:extLst>
          </p:cNvPr>
          <p:cNvSpPr txBox="1"/>
          <p:nvPr/>
        </p:nvSpPr>
        <p:spPr>
          <a:xfrm>
            <a:off x="1188714" y="1475312"/>
            <a:ext cx="8595365"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1" i="0" u="none" strike="noStrike" baseline="0" dirty="0" err="1">
                <a:latin typeface="Calibri" panose="020F0502020204030204" pitchFamily="34" charset="0"/>
              </a:rPr>
              <a:t>Database</a:t>
            </a:r>
            <a:r>
              <a:rPr lang="en-US" sz="1800" b="0" i="0" u="none" strike="noStrike" baseline="0" dirty="0" err="1">
                <a:latin typeface="Calibri" panose="020F0502020204030204" pitchFamily="34" charset="0"/>
              </a:rPr>
              <a:t>is</a:t>
            </a:r>
            <a:r>
              <a:rPr lang="en-US" sz="1800" b="0" i="0" u="none" strike="noStrike" baseline="0" dirty="0">
                <a:latin typeface="Calibri" panose="020F0502020204030204" pitchFamily="34" charset="0"/>
              </a:rPr>
              <a:t> an external resource, hosted in a </a:t>
            </a:r>
            <a:r>
              <a:rPr lang="en-US" sz="1800" b="1" i="0" u="none" strike="noStrike" baseline="0" dirty="0">
                <a:latin typeface="Calibri" panose="020F0502020204030204" pitchFamily="34" charset="0"/>
              </a:rPr>
              <a:t>database server</a:t>
            </a:r>
            <a:r>
              <a:rPr lang="en-US" sz="1800" b="0" i="0" u="none" strike="noStrike" baseline="0" dirty="0">
                <a:latin typeface="Calibri" panose="020F0502020204030204" pitchFamily="34" charset="0"/>
              </a:rPr>
              <a:t>, and managed by a </a:t>
            </a:r>
            <a:r>
              <a:rPr lang="en-US" sz="1800" b="1" i="0" u="none" strike="noStrike" baseline="0" dirty="0">
                <a:latin typeface="Calibri" panose="020F0502020204030204" pitchFamily="34" charset="0"/>
              </a:rPr>
              <a:t>DBMS.</a:t>
            </a:r>
          </a:p>
          <a:p>
            <a:pPr marL="285750" indent="-285750">
              <a:buFont typeface="Wingdings" panose="05000000000000000000" pitchFamily="2" charset="2"/>
              <a:buChar char="§"/>
            </a:pPr>
            <a:endParaRPr lang="en-US" b="1" dirty="0">
              <a:latin typeface="Calibri" panose="020F0502020204030204" pitchFamily="34" charset="0"/>
            </a:endParaRPr>
          </a:p>
          <a:p>
            <a:pPr marL="285750" indent="-285750">
              <a:buFont typeface="Wingdings" panose="05000000000000000000" pitchFamily="2" charset="2"/>
              <a:buChar char="§"/>
            </a:pPr>
            <a:r>
              <a:rPr lang="en-US" sz="1800" b="0" i="0" u="none" strike="noStrike" baseline="0" dirty="0">
                <a:latin typeface="Calibri" panose="020F0502020204030204" pitchFamily="34" charset="0"/>
              </a:rPr>
              <a:t>The database server is considered as a separate tire</a:t>
            </a:r>
            <a:r>
              <a:rPr lang="en-US" dirty="0">
                <a:latin typeface="Calibri" panose="020F0502020204030204" pitchFamily="34" charset="0"/>
              </a:rPr>
              <a:t>.</a:t>
            </a:r>
            <a:endParaRPr lang="en-US" sz="1800" b="0" i="0" u="none" strike="noStrike" baseline="0" dirty="0">
              <a:latin typeface="Calibri" panose="020F0502020204030204" pitchFamily="34" charset="0"/>
            </a:endParaRPr>
          </a:p>
        </p:txBody>
      </p:sp>
      <p:pic>
        <p:nvPicPr>
          <p:cNvPr id="3" name="Picture 2" descr="Diagram&#10;&#10;Description automatically generated">
            <a:extLst>
              <a:ext uri="{FF2B5EF4-FFF2-40B4-BE49-F238E27FC236}">
                <a16:creationId xmlns:a16="http://schemas.microsoft.com/office/drawing/2014/main" id="{262B9FFA-9D3A-473E-BA32-0A0CE3FF8677}"/>
              </a:ext>
            </a:extLst>
          </p:cNvPr>
          <p:cNvPicPr>
            <a:picLocks noChangeAspect="1"/>
          </p:cNvPicPr>
          <p:nvPr/>
        </p:nvPicPr>
        <p:blipFill>
          <a:blip r:embed="rId2"/>
          <a:stretch>
            <a:fillRect/>
          </a:stretch>
        </p:blipFill>
        <p:spPr>
          <a:xfrm>
            <a:off x="3147441" y="2793208"/>
            <a:ext cx="6270879" cy="3429930"/>
          </a:xfrm>
          <a:prstGeom prst="rect">
            <a:avLst/>
          </a:prstGeom>
        </p:spPr>
      </p:pic>
      <p:sp>
        <p:nvSpPr>
          <p:cNvPr id="9" name="Subtitle 2">
            <a:extLst>
              <a:ext uri="{FF2B5EF4-FFF2-40B4-BE49-F238E27FC236}">
                <a16:creationId xmlns:a16="http://schemas.microsoft.com/office/drawing/2014/main" id="{0C77D60B-30D8-4662-8BC1-41E644258D1F}"/>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197477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73B645-0AC8-41A3-A9AC-2D82AC7FA87A}"/>
              </a:ext>
            </a:extLst>
          </p:cNvPr>
          <p:cNvSpPr txBox="1"/>
          <p:nvPr/>
        </p:nvSpPr>
        <p:spPr>
          <a:xfrm>
            <a:off x="613953" y="162960"/>
            <a:ext cx="8307978" cy="707886"/>
          </a:xfrm>
          <a:prstGeom prst="rect">
            <a:avLst/>
          </a:prstGeom>
          <a:noFill/>
        </p:spPr>
        <p:txBody>
          <a:bodyPr wrap="square" rtlCol="0">
            <a:spAutoFit/>
          </a:bodyPr>
          <a:lstStyle/>
          <a:p>
            <a:r>
              <a:rPr lang="en-US" sz="4000" b="0" i="0" u="none" strike="noStrike" baseline="0" dirty="0">
                <a:latin typeface="Calibri" panose="020F0502020204030204" pitchFamily="34" charset="0"/>
              </a:rPr>
              <a:t>Ways to connect to DB using PHP</a:t>
            </a:r>
          </a:p>
        </p:txBody>
      </p:sp>
      <p:sp>
        <p:nvSpPr>
          <p:cNvPr id="4" name="TextBox 3">
            <a:extLst>
              <a:ext uri="{FF2B5EF4-FFF2-40B4-BE49-F238E27FC236}">
                <a16:creationId xmlns:a16="http://schemas.microsoft.com/office/drawing/2014/main" id="{193A6B3A-AE69-47BA-9FCE-AB2238491CC0}"/>
              </a:ext>
            </a:extLst>
          </p:cNvPr>
          <p:cNvSpPr txBox="1"/>
          <p:nvPr/>
        </p:nvSpPr>
        <p:spPr>
          <a:xfrm>
            <a:off x="679268" y="988413"/>
            <a:ext cx="1894116" cy="369332"/>
          </a:xfrm>
          <a:prstGeom prst="rect">
            <a:avLst/>
          </a:prstGeom>
          <a:noFill/>
        </p:spPr>
        <p:txBody>
          <a:bodyPr wrap="square" rtlCol="0">
            <a:spAutoFit/>
          </a:bodyPr>
          <a:lstStyle/>
          <a:p>
            <a:r>
              <a:rPr lang="en-US" b="0" i="0" u="none" strike="noStrike" baseline="0" dirty="0">
                <a:latin typeface="Calibri" panose="020F0502020204030204" pitchFamily="34" charset="0"/>
              </a:rPr>
              <a:t>What is database?</a:t>
            </a:r>
          </a:p>
        </p:txBody>
      </p:sp>
      <p:pic>
        <p:nvPicPr>
          <p:cNvPr id="3" name="Picture 2">
            <a:extLst>
              <a:ext uri="{FF2B5EF4-FFF2-40B4-BE49-F238E27FC236}">
                <a16:creationId xmlns:a16="http://schemas.microsoft.com/office/drawing/2014/main" id="{262B9FFA-9D3A-473E-BA32-0A0CE3FF8677}"/>
              </a:ext>
            </a:extLst>
          </p:cNvPr>
          <p:cNvPicPr>
            <a:picLocks noChangeAspect="1"/>
          </p:cNvPicPr>
          <p:nvPr/>
        </p:nvPicPr>
        <p:blipFill>
          <a:blip r:embed="rId2"/>
          <a:srcRect/>
          <a:stretch/>
        </p:blipFill>
        <p:spPr>
          <a:xfrm>
            <a:off x="613953" y="1475312"/>
            <a:ext cx="10149845" cy="4583183"/>
          </a:xfrm>
          <a:prstGeom prst="rect">
            <a:avLst/>
          </a:prstGeom>
        </p:spPr>
      </p:pic>
      <p:sp>
        <p:nvSpPr>
          <p:cNvPr id="6" name="Subtitle 2">
            <a:extLst>
              <a:ext uri="{FF2B5EF4-FFF2-40B4-BE49-F238E27FC236}">
                <a16:creationId xmlns:a16="http://schemas.microsoft.com/office/drawing/2014/main" id="{AF231B0C-5E03-45FD-9012-57FE2259A8F5}"/>
              </a:ext>
            </a:extLst>
          </p:cNvPr>
          <p:cNvSpPr txBox="1">
            <a:spLocks/>
          </p:cNvSpPr>
          <p:nvPr/>
        </p:nvSpPr>
        <p:spPr>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151315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73B645-0AC8-41A3-A9AC-2D82AC7FA87A}"/>
              </a:ext>
            </a:extLst>
          </p:cNvPr>
          <p:cNvSpPr txBox="1"/>
          <p:nvPr/>
        </p:nvSpPr>
        <p:spPr>
          <a:xfrm>
            <a:off x="613953" y="162960"/>
            <a:ext cx="8307978" cy="707886"/>
          </a:xfrm>
          <a:prstGeom prst="rect">
            <a:avLst/>
          </a:prstGeom>
          <a:noFill/>
        </p:spPr>
        <p:txBody>
          <a:bodyPr wrap="square" rtlCol="0">
            <a:spAutoFit/>
          </a:bodyPr>
          <a:lstStyle/>
          <a:p>
            <a:r>
              <a:rPr lang="en-US" sz="4000" b="0" i="0" u="none" strike="noStrike" baseline="0" dirty="0">
                <a:latin typeface="Calibri" panose="020F0502020204030204" pitchFamily="34" charset="0"/>
              </a:rPr>
              <a:t>Connection Configurations</a:t>
            </a:r>
          </a:p>
        </p:txBody>
      </p:sp>
      <p:sp>
        <p:nvSpPr>
          <p:cNvPr id="4" name="TextBox 3">
            <a:extLst>
              <a:ext uri="{FF2B5EF4-FFF2-40B4-BE49-F238E27FC236}">
                <a16:creationId xmlns:a16="http://schemas.microsoft.com/office/drawing/2014/main" id="{193A6B3A-AE69-47BA-9FCE-AB2238491CC0}"/>
              </a:ext>
            </a:extLst>
          </p:cNvPr>
          <p:cNvSpPr txBox="1"/>
          <p:nvPr/>
        </p:nvSpPr>
        <p:spPr>
          <a:xfrm>
            <a:off x="613953" y="988413"/>
            <a:ext cx="7354389" cy="369332"/>
          </a:xfrm>
          <a:prstGeom prst="rect">
            <a:avLst/>
          </a:prstGeom>
          <a:noFill/>
        </p:spPr>
        <p:txBody>
          <a:bodyPr wrap="square" rtlCol="0">
            <a:spAutoFit/>
          </a:bodyPr>
          <a:lstStyle/>
          <a:p>
            <a:r>
              <a:rPr lang="en-US" sz="1800" b="0" i="0" u="none" strike="noStrike" baseline="0" dirty="0">
                <a:latin typeface="Calibri" panose="020F0502020204030204" pitchFamily="34" charset="0"/>
              </a:rPr>
              <a:t>It is a good idea to keep the DB configurations in a dedicated file </a:t>
            </a:r>
            <a:r>
              <a:rPr lang="en-US" sz="1800" b="0" i="0" u="none" strike="noStrike" baseline="0" dirty="0" err="1">
                <a:latin typeface="Calibri" panose="020F0502020204030204" pitchFamily="34" charset="0"/>
              </a:rPr>
              <a:t>config.php</a:t>
            </a:r>
            <a:endParaRPr lang="en-US" sz="1800" b="0" i="0" u="none" strike="noStrike" baseline="0" dirty="0">
              <a:latin typeface="Calibri" panose="020F0502020204030204" pitchFamily="34" charset="0"/>
            </a:endParaRPr>
          </a:p>
        </p:txBody>
      </p:sp>
      <p:sp>
        <p:nvSpPr>
          <p:cNvPr id="5" name="TextBox 4">
            <a:extLst>
              <a:ext uri="{FF2B5EF4-FFF2-40B4-BE49-F238E27FC236}">
                <a16:creationId xmlns:a16="http://schemas.microsoft.com/office/drawing/2014/main" id="{F41A18AA-7B2C-42AC-97EB-32AE5DA4115E}"/>
              </a:ext>
            </a:extLst>
          </p:cNvPr>
          <p:cNvSpPr txBox="1"/>
          <p:nvPr/>
        </p:nvSpPr>
        <p:spPr>
          <a:xfrm>
            <a:off x="613953" y="1664135"/>
            <a:ext cx="4963887" cy="646331"/>
          </a:xfrm>
          <a:prstGeom prst="rect">
            <a:avLst/>
          </a:prstGeom>
          <a:noFill/>
        </p:spPr>
        <p:txBody>
          <a:bodyPr wrap="square" rtlCol="0">
            <a:spAutoFit/>
          </a:bodyPr>
          <a:lstStyle/>
          <a:p>
            <a:r>
              <a:rPr lang="en-US" sz="1800" b="0" i="0" u="none" strike="noStrike" baseline="0" dirty="0">
                <a:solidFill>
                  <a:srgbClr val="777BB3"/>
                </a:solidFill>
                <a:latin typeface="Calibri" panose="020F0502020204030204" pitchFamily="34" charset="0"/>
              </a:rPr>
              <a:t>//The connection object</a:t>
            </a:r>
          </a:p>
          <a:p>
            <a:r>
              <a:rPr lang="en-US" sz="1800" b="0" i="0" u="none" strike="noStrike" baseline="0" dirty="0">
                <a:solidFill>
                  <a:srgbClr val="777BB3"/>
                </a:solidFill>
                <a:latin typeface="Calibri" panose="020F0502020204030204" pitchFamily="34" charset="0"/>
              </a:rPr>
              <a:t>//$con= new </a:t>
            </a:r>
            <a:r>
              <a:rPr lang="en-US" sz="1800" b="0" i="0" u="none" strike="noStrike" baseline="0" dirty="0" err="1">
                <a:solidFill>
                  <a:srgbClr val="777BB3"/>
                </a:solidFill>
                <a:latin typeface="Calibri" panose="020F0502020204030204" pitchFamily="34" charset="0"/>
              </a:rPr>
              <a:t>mysqli</a:t>
            </a:r>
            <a:r>
              <a:rPr lang="en-US" sz="1800" b="0" i="0" u="none" strike="noStrike" baseline="0" dirty="0">
                <a:solidFill>
                  <a:srgbClr val="777BB3"/>
                </a:solidFill>
                <a:latin typeface="Calibri" panose="020F0502020204030204" pitchFamily="34" charset="0"/>
              </a:rPr>
              <a:t>(“Server”, “UN”, “PW”, “DB”);</a:t>
            </a:r>
          </a:p>
        </p:txBody>
      </p:sp>
      <p:sp>
        <p:nvSpPr>
          <p:cNvPr id="9" name="TextBox 8">
            <a:extLst>
              <a:ext uri="{FF2B5EF4-FFF2-40B4-BE49-F238E27FC236}">
                <a16:creationId xmlns:a16="http://schemas.microsoft.com/office/drawing/2014/main" id="{FF31715C-1808-4E5A-85CC-59B4413BB42E}"/>
              </a:ext>
            </a:extLst>
          </p:cNvPr>
          <p:cNvSpPr txBox="1"/>
          <p:nvPr/>
        </p:nvSpPr>
        <p:spPr>
          <a:xfrm>
            <a:off x="613953" y="2797365"/>
            <a:ext cx="9287693" cy="2585323"/>
          </a:xfrm>
          <a:prstGeom prst="rect">
            <a:avLst/>
          </a:prstGeom>
          <a:noFill/>
        </p:spPr>
        <p:txBody>
          <a:bodyPr wrap="square">
            <a:spAutoFit/>
          </a:bodyPr>
          <a:lstStyle/>
          <a:p>
            <a:r>
              <a:rPr lang="en-US" b="0" i="0" dirty="0">
                <a:solidFill>
                  <a:srgbClr val="FF0000"/>
                </a:solidFill>
                <a:effectLst/>
                <a:latin typeface="Consolas" panose="020B0609020204030204" pitchFamily="49" charset="0"/>
              </a:rPr>
              <a:t>&lt;?php</a:t>
            </a:r>
            <a:br>
              <a:rPr lang="en-US" dirty="0"/>
            </a:b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mysqli</a:t>
            </a:r>
            <a:r>
              <a:rPr lang="en-US" b="0" i="0" dirty="0">
                <a:solidFill>
                  <a:srgbClr val="000000"/>
                </a:solidFill>
                <a:effectLst/>
                <a:latin typeface="Consolas" panose="020B0609020204030204" pitchFamily="49" charset="0"/>
              </a:rPr>
              <a:t> = </a:t>
            </a:r>
            <a:r>
              <a:rPr lang="en-US" b="0" i="0" dirty="0">
                <a:solidFill>
                  <a:srgbClr val="0000CD"/>
                </a:solidFill>
                <a:effectLst/>
                <a:latin typeface="Consolas" panose="020B0609020204030204" pitchFamily="49" charset="0"/>
              </a:rPr>
              <a:t>new</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mysqli</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"localhost"</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"my_user"</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"my_password"</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a:t>
            </a:r>
            <a:r>
              <a:rPr lang="en-US" b="0" i="0" dirty="0" err="1">
                <a:solidFill>
                  <a:srgbClr val="A52A2A"/>
                </a:solidFill>
                <a:effectLst/>
                <a:latin typeface="Consolas" panose="020B0609020204030204" pitchFamily="49" charset="0"/>
              </a:rPr>
              <a:t>my_db</a:t>
            </a:r>
            <a:r>
              <a:rPr lang="en-US" b="0" i="0" dirty="0">
                <a:solidFill>
                  <a:srgbClr val="A52A2A"/>
                </a:solidFill>
                <a:effectLst/>
                <a:latin typeface="Consolas" panose="020B0609020204030204" pitchFamily="49" charset="0"/>
              </a:rPr>
              <a:t>"</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8000"/>
                </a:solidFill>
                <a:effectLst/>
                <a:latin typeface="Consolas" panose="020B0609020204030204" pitchFamily="49" charset="0"/>
              </a:rPr>
              <a:t>// Check connection</a:t>
            </a:r>
            <a:br>
              <a:rPr lang="en-US" b="0" i="0" dirty="0">
                <a:solidFill>
                  <a:srgbClr val="008000"/>
                </a:solidFill>
                <a:effectLst/>
                <a:latin typeface="Consolas" panose="020B0609020204030204" pitchFamily="49" charset="0"/>
              </a:rPr>
            </a:br>
            <a:r>
              <a:rPr lang="en-US" b="0" i="0" dirty="0">
                <a:solidFill>
                  <a:srgbClr val="0000CD"/>
                </a:solidFill>
                <a:effectLst/>
                <a:latin typeface="Consolas" panose="020B0609020204030204" pitchFamily="49" charset="0"/>
              </a:rPr>
              <a:t>if</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mysqli</a:t>
            </a:r>
            <a:r>
              <a:rPr lang="en-US" b="0" i="0" dirty="0">
                <a:solidFill>
                  <a:srgbClr val="000000"/>
                </a:solidFill>
                <a:effectLst/>
                <a:latin typeface="Consolas" panose="020B0609020204030204" pitchFamily="49" charset="0"/>
              </a:rPr>
              <a:t> -&gt; </a:t>
            </a:r>
            <a:r>
              <a:rPr lang="en-US" b="0" i="0" dirty="0" err="1">
                <a:solidFill>
                  <a:srgbClr val="000000"/>
                </a:solidFill>
                <a:effectLst/>
                <a:latin typeface="Consolas" panose="020B0609020204030204" pitchFamily="49" charset="0"/>
              </a:rPr>
              <a:t>connect_errno</a:t>
            </a:r>
            <a:r>
              <a:rPr lang="en-US" b="0" i="0" dirty="0">
                <a:solidFill>
                  <a:srgbClr val="000000"/>
                </a:solidFill>
                <a:effectLst/>
                <a:latin typeface="Consolas" panose="020B0609020204030204" pitchFamily="49" charset="0"/>
              </a:rPr>
              <a:t>) {</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echo</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"Failed to connect to MySQL: "</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mysqli</a:t>
            </a:r>
            <a:r>
              <a:rPr lang="en-US" b="0" i="0" dirty="0">
                <a:solidFill>
                  <a:srgbClr val="000000"/>
                </a:solidFill>
                <a:effectLst/>
                <a:latin typeface="Consolas" panose="020B0609020204030204" pitchFamily="49" charset="0"/>
              </a:rPr>
              <a:t> -&gt; </a:t>
            </a:r>
            <a:r>
              <a:rPr lang="en-US" b="0" i="0" dirty="0" err="1">
                <a:solidFill>
                  <a:srgbClr val="000000"/>
                </a:solidFill>
                <a:effectLst/>
                <a:latin typeface="Consolas" panose="020B0609020204030204" pitchFamily="49" charset="0"/>
              </a:rPr>
              <a:t>connect_error</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exit</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a:t>
            </a:r>
            <a:br>
              <a:rPr lang="en-US" dirty="0"/>
            </a:br>
            <a:r>
              <a:rPr lang="en-US" b="0" i="0" dirty="0">
                <a:solidFill>
                  <a:srgbClr val="FF0000"/>
                </a:solidFill>
                <a:effectLst/>
                <a:latin typeface="Consolas" panose="020B0609020204030204" pitchFamily="49" charset="0"/>
              </a:rPr>
              <a:t>?&gt;</a:t>
            </a:r>
            <a:endParaRPr lang="en-US" dirty="0"/>
          </a:p>
        </p:txBody>
      </p:sp>
      <p:sp>
        <p:nvSpPr>
          <p:cNvPr id="10" name="Subtitle 2">
            <a:extLst>
              <a:ext uri="{FF2B5EF4-FFF2-40B4-BE49-F238E27FC236}">
                <a16:creationId xmlns:a16="http://schemas.microsoft.com/office/drawing/2014/main" id="{CC9DC771-8FE6-4A2B-A217-10D49E781280}"/>
              </a:ext>
            </a:extLst>
          </p:cNvPr>
          <p:cNvSpPr txBox="1">
            <a:spLocks/>
          </p:cNvSpPr>
          <p:nvPr/>
        </p:nvSpPr>
        <p:spPr bwMode="black">
          <a:xfrm>
            <a:off x="10103590" y="6447971"/>
            <a:ext cx="1979553" cy="370840"/>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b="1" dirty="0">
                <a:solidFill>
                  <a:srgbClr val="FFFFFF"/>
                </a:solidFill>
                <a:latin typeface="Agency FB" panose="020B0503020202020204" pitchFamily="34" charset="0"/>
              </a:rPr>
              <a:t>Create by Madhusha Prasad.</a:t>
            </a:r>
          </a:p>
        </p:txBody>
      </p:sp>
    </p:spTree>
    <p:extLst>
      <p:ext uri="{BB962C8B-B14F-4D97-AF65-F5344CB8AC3E}">
        <p14:creationId xmlns:p14="http://schemas.microsoft.com/office/powerpoint/2010/main" val="276719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7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5025A1-659C-4358-B955-63B49C4F86B1}"/>
              </a:ext>
            </a:extLst>
          </p:cNvPr>
          <p:cNvSpPr/>
          <p:nvPr/>
        </p:nvSpPr>
        <p:spPr>
          <a:xfrm>
            <a:off x="679026" y="119092"/>
            <a:ext cx="3376502" cy="584775"/>
          </a:xfrm>
          <a:prstGeom prst="rect">
            <a:avLst/>
          </a:prstGeom>
        </p:spPr>
        <p:txBody>
          <a:bodyPr wrap="none">
            <a:spAutoFit/>
          </a:bodyPr>
          <a:lstStyle/>
          <a:p>
            <a:r>
              <a:rPr lang="en-US" sz="3200" b="1" dirty="0">
                <a:solidFill>
                  <a:srgbClr val="2B0165"/>
                </a:solidFill>
                <a:latin typeface="x-locale-heading-primary"/>
              </a:rPr>
              <a:t>Content sectioning</a:t>
            </a:r>
            <a:endParaRPr lang="en-US" sz="3200" b="1" i="0" dirty="0">
              <a:solidFill>
                <a:srgbClr val="2B0165"/>
              </a:solidFill>
              <a:effectLst/>
              <a:latin typeface="x-locale-heading-primary"/>
            </a:endParaRPr>
          </a:p>
        </p:txBody>
      </p:sp>
      <p:pic>
        <p:nvPicPr>
          <p:cNvPr id="3" name="Picture 2">
            <a:extLst>
              <a:ext uri="{FF2B5EF4-FFF2-40B4-BE49-F238E27FC236}">
                <a16:creationId xmlns:a16="http://schemas.microsoft.com/office/drawing/2014/main" id="{43BBCA5C-5D3E-4530-98CD-6716A520C2A0}"/>
              </a:ext>
            </a:extLst>
          </p:cNvPr>
          <p:cNvPicPr>
            <a:picLocks noChangeAspect="1"/>
          </p:cNvPicPr>
          <p:nvPr/>
        </p:nvPicPr>
        <p:blipFill>
          <a:blip r:embed="rId2"/>
          <a:srcRect/>
          <a:stretch/>
        </p:blipFill>
        <p:spPr>
          <a:xfrm>
            <a:off x="794294" y="703868"/>
            <a:ext cx="10544265" cy="5866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0541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7976D4C-994E-4457-8F35-AFADCB3214BD}"/>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e6242bf1-7d2e-4509-94a6-f48364d56ac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5D4D2256EBCC4C929BC5BAFAEE2723" ma:contentTypeVersion="12" ma:contentTypeDescription="Create a new document." ma:contentTypeScope="" ma:versionID="a0a40d37368871c709d313f091d89f8d">
  <xsd:schema xmlns:xsd="http://www.w3.org/2001/XMLSchema" xmlns:xs="http://www.w3.org/2001/XMLSchema" xmlns:p="http://schemas.microsoft.com/office/2006/metadata/properties" xmlns:ns3="e6242bf1-7d2e-4509-94a6-f48364d56acd" xmlns:ns4="41006854-1d0d-454e-adae-98504d4e4d66" targetNamespace="http://schemas.microsoft.com/office/2006/metadata/properties" ma:root="true" ma:fieldsID="5063c70dde8362940e8cb7ace7b22d44" ns3:_="" ns4:_="">
    <xsd:import namespace="e6242bf1-7d2e-4509-94a6-f48364d56acd"/>
    <xsd:import namespace="41006854-1d0d-454e-adae-98504d4e4d6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242bf1-7d2e-4509-94a6-f48364d56a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1006854-1d0d-454e-adae-98504d4e4d66"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http://schemas.openxmlformats.org/package/2006/metadata/core-properties"/>
    <ds:schemaRef ds:uri="http://purl.org/dc/elements/1.1/"/>
    <ds:schemaRef ds:uri="http://purl.org/dc/terms/"/>
    <ds:schemaRef ds:uri="http://schemas.microsoft.com/office/2006/metadata/properties"/>
    <ds:schemaRef ds:uri="http://purl.org/dc/dcmitype/"/>
    <ds:schemaRef ds:uri="http://schemas.microsoft.com/office/2006/documentManagement/types"/>
    <ds:schemaRef ds:uri="e6242bf1-7d2e-4509-94a6-f48364d56acd"/>
    <ds:schemaRef ds:uri="http://schemas.microsoft.com/office/infopath/2007/PartnerControls"/>
    <ds:schemaRef ds:uri="41006854-1d0d-454e-adae-98504d4e4d66"/>
    <ds:schemaRef ds:uri="http://www.w3.org/XML/1998/namespace"/>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A836D0E8-3A65-4A92-A757-8D0AD0697E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242bf1-7d2e-4509-94a6-f48364d56acd"/>
    <ds:schemaRef ds:uri="41006854-1d0d-454e-adae-98504d4e4d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2294</TotalTime>
  <Words>3981</Words>
  <Application>Microsoft Office PowerPoint</Application>
  <PresentationFormat>Widescreen</PresentationFormat>
  <Paragraphs>511</Paragraphs>
  <Slides>75</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75</vt:i4>
      </vt:variant>
    </vt:vector>
  </HeadingPairs>
  <TitlesOfParts>
    <vt:vector size="93" baseType="lpstr">
      <vt:lpstr>Agency FB</vt:lpstr>
      <vt:lpstr>arial</vt:lpstr>
      <vt:lpstr>arial</vt:lpstr>
      <vt:lpstr>Calibri</vt:lpstr>
      <vt:lpstr>Calibri Light</vt:lpstr>
      <vt:lpstr>Consolas</vt:lpstr>
      <vt:lpstr>Courier New</vt:lpstr>
      <vt:lpstr>Google Sans</vt:lpstr>
      <vt:lpstr>open sans</vt:lpstr>
      <vt:lpstr>Playfair Display</vt:lpstr>
      <vt:lpstr>Roboto</vt:lpstr>
      <vt:lpstr>StarSymbol</vt:lpstr>
      <vt:lpstr>Times New Roman</vt:lpstr>
      <vt:lpstr>urw-din</vt:lpstr>
      <vt:lpstr>Verdana</vt:lpstr>
      <vt:lpstr>Wingdings</vt:lpstr>
      <vt:lpstr>x-locale-heading-primary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JavaScript?</vt:lpstr>
      <vt:lpstr>PowerPoint Presentation</vt:lpstr>
      <vt:lpstr>PowerPoint Presentation</vt:lpstr>
      <vt:lpstr>Introduction to the JavaScript </vt:lpstr>
      <vt:lpstr>Internal script </vt:lpstr>
      <vt:lpstr>External script files</vt:lpstr>
      <vt:lpstr>Variables Types in JS</vt:lpstr>
      <vt:lpstr>Variable declaration </vt:lpstr>
      <vt:lpstr>Identify the data type of each variable</vt:lpstr>
      <vt:lpstr>PowerPoint Presentation</vt:lpstr>
      <vt:lpstr>Operators in JS</vt:lpstr>
      <vt:lpstr>Operators in JS Arithmetic Operators </vt:lpstr>
      <vt:lpstr>Operators in JS Assignment Operators</vt:lpstr>
      <vt:lpstr>Operators in JS Comparison Operators</vt:lpstr>
      <vt:lpstr>Operators in JS Logical Operators </vt:lpstr>
      <vt:lpstr>Control Structures in JS</vt:lpstr>
      <vt:lpstr>Simple if-else</vt:lpstr>
      <vt:lpstr>Nested if-else</vt:lpstr>
      <vt:lpstr>Switch</vt:lpstr>
      <vt:lpstr>Loops – while loop</vt:lpstr>
      <vt:lpstr>Loops – while loop </vt:lpstr>
      <vt:lpstr>Break Statement and Continue Statement    </vt:lpstr>
      <vt:lpstr>JavaScript Arrays</vt:lpstr>
      <vt:lpstr>JavaScript Functions</vt:lpstr>
      <vt:lpstr>JavaScript Functions Definition</vt:lpstr>
      <vt:lpstr>JavaScript Event Handling</vt:lpstr>
      <vt:lpstr>JavaScript Event Handling</vt:lpstr>
      <vt:lpstr>PHP: Hypertext Preprocessor</vt:lpstr>
      <vt:lpstr>What is php?</vt:lpstr>
      <vt:lpstr>(Good) Topics about PHP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PHP: Hypertext Preprocessor</dc:title>
  <dc:creator>Silva A.D.M.P it20614126</dc:creator>
  <cp:lastModifiedBy>Silva A.D.M.P it20614126</cp:lastModifiedBy>
  <cp:revision>142</cp:revision>
  <dcterms:created xsi:type="dcterms:W3CDTF">2021-06-01T01:04:15Z</dcterms:created>
  <dcterms:modified xsi:type="dcterms:W3CDTF">2021-06-11T11:47:22Z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0x0101002D5D4D2256EBCC4C929BC5BAFAEE2723</vt:lpwstr>
  </property>
</Properties>
</file>